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  <p:sldMasterId id="2147483680" r:id="rId3"/>
    <p:sldMasterId id="2147483697" r:id="rId4"/>
  </p:sldMasterIdLst>
  <p:notesMasterIdLst>
    <p:notesMasterId r:id="rId33"/>
  </p:notesMasterIdLst>
  <p:handoutMasterIdLst>
    <p:handoutMasterId r:id="rId34"/>
  </p:handoutMasterIdLst>
  <p:sldIdLst>
    <p:sldId id="259" r:id="rId5"/>
    <p:sldId id="437" r:id="rId6"/>
    <p:sldId id="436" r:id="rId7"/>
    <p:sldId id="1784" r:id="rId8"/>
    <p:sldId id="453" r:id="rId9"/>
    <p:sldId id="454" r:id="rId10"/>
    <p:sldId id="1783" r:id="rId11"/>
    <p:sldId id="1786" r:id="rId12"/>
    <p:sldId id="470" r:id="rId13"/>
    <p:sldId id="1788" r:id="rId14"/>
    <p:sldId id="1795" r:id="rId15"/>
    <p:sldId id="1790" r:id="rId16"/>
    <p:sldId id="1792" r:id="rId17"/>
    <p:sldId id="1793" r:id="rId18"/>
    <p:sldId id="1794" r:id="rId19"/>
    <p:sldId id="1796" r:id="rId20"/>
    <p:sldId id="471" r:id="rId21"/>
    <p:sldId id="467" r:id="rId22"/>
    <p:sldId id="1797" r:id="rId23"/>
    <p:sldId id="1799" r:id="rId24"/>
    <p:sldId id="1802" r:id="rId25"/>
    <p:sldId id="1800" r:id="rId26"/>
    <p:sldId id="463" r:id="rId27"/>
    <p:sldId id="1789" r:id="rId28"/>
    <p:sldId id="472" r:id="rId29"/>
    <p:sldId id="1782" r:id="rId30"/>
    <p:sldId id="464" r:id="rId31"/>
    <p:sldId id="402" r:id="rId32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2">
          <p15:clr>
            <a:srgbClr val="A4A3A4"/>
          </p15:clr>
        </p15:guide>
        <p15:guide id="2" orient="horz" pos="1043">
          <p15:clr>
            <a:srgbClr val="A4A3A4"/>
          </p15:clr>
        </p15:guide>
        <p15:guide id="3" orient="horz" pos="1549">
          <p15:clr>
            <a:srgbClr val="A4A3A4"/>
          </p15:clr>
        </p15:guide>
        <p15:guide id="4" orient="horz" pos="3100">
          <p15:clr>
            <a:srgbClr val="A4A3A4"/>
          </p15:clr>
        </p15:guide>
        <p15:guide id="5" pos="2154">
          <p15:clr>
            <a:srgbClr val="A4A3A4"/>
          </p15:clr>
        </p15:guide>
        <p15:guide id="6" pos="4067">
          <p15:clr>
            <a:srgbClr val="A4A3A4"/>
          </p15:clr>
        </p15:guide>
        <p15:guide id="7" pos="5972">
          <p15:clr>
            <a:srgbClr val="A4A3A4"/>
          </p15:clr>
        </p15:guide>
        <p15:guide id="8" pos="5313">
          <p15:clr>
            <a:srgbClr val="A4A3A4"/>
          </p15:clr>
        </p15:guide>
        <p15:guide id="9" pos="23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36A"/>
    <a:srgbClr val="44546A"/>
    <a:srgbClr val="FFF7E1"/>
    <a:srgbClr val="DDDDFF"/>
    <a:srgbClr val="DD1922"/>
    <a:srgbClr val="DB6B6E"/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8" autoAdjust="0"/>
    <p:restoredTop sz="94289" autoAdjust="0"/>
  </p:normalViewPr>
  <p:slideViewPr>
    <p:cSldViewPr snapToGrid="0" showGuides="1">
      <p:cViewPr varScale="1">
        <p:scale>
          <a:sx n="113" d="100"/>
          <a:sy n="113" d="100"/>
        </p:scale>
        <p:origin x="648" y="96"/>
      </p:cViewPr>
      <p:guideLst>
        <p:guide pos="3842"/>
        <p:guide orient="horz" pos="1043"/>
        <p:guide orient="horz" pos="1549"/>
        <p:guide orient="horz" pos="3100"/>
        <p:guide pos="2154"/>
        <p:guide pos="4067"/>
        <p:guide pos="5972"/>
        <p:guide pos="5313"/>
        <p:guide pos="2308"/>
      </p:guideLst>
    </p:cSldViewPr>
  </p:slideViewPr>
  <p:outlineViewPr>
    <p:cViewPr>
      <p:scale>
        <a:sx n="33" d="100"/>
        <a:sy n="33" d="100"/>
      </p:scale>
      <p:origin x="0" y="-780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966"/>
    </p:cViewPr>
  </p:sorterViewPr>
  <p:notesViewPr>
    <p:cSldViewPr snapToGrid="0">
      <p:cViewPr varScale="1">
        <p:scale>
          <a:sx n="85" d="100"/>
          <a:sy n="85" d="100"/>
        </p:scale>
        <p:origin x="380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ED6A0D-A6FF-D14E-BDB6-0C0E485C6B3E}" type="doc">
      <dgm:prSet loTypeId="urn:microsoft.com/office/officeart/2005/8/layout/list1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01191341-342C-8A43-BE95-FE3DB1589103}">
      <dgm:prSet custT="1"/>
      <dgm:spPr/>
      <dgm:t>
        <a:bodyPr/>
        <a:lstStyle/>
        <a:p>
          <a:r>
            <a:rPr lang="zh-CN" altLang="en-US" sz="2400" b="1" dirty="0"/>
            <a:t>系统地址</a:t>
          </a:r>
          <a:endParaRPr lang="zh-CN" altLang="en-US" sz="2400" dirty="0"/>
        </a:p>
      </dgm:t>
    </dgm:pt>
    <dgm:pt modelId="{A97A3EAD-A55A-D34A-B679-95491A1CDBFB}" type="parTrans" cxnId="{3D453970-A928-3B41-AAB9-F8F6EDDBB0B2}">
      <dgm:prSet/>
      <dgm:spPr/>
      <dgm:t>
        <a:bodyPr/>
        <a:lstStyle/>
        <a:p>
          <a:endParaRPr lang="zh-CN" altLang="en-US"/>
        </a:p>
      </dgm:t>
    </dgm:pt>
    <dgm:pt modelId="{2D6B228B-EA19-6640-AACA-D6D9022AD117}" type="sibTrans" cxnId="{3D453970-A928-3B41-AAB9-F8F6EDDBB0B2}">
      <dgm:prSet/>
      <dgm:spPr/>
      <dgm:t>
        <a:bodyPr/>
        <a:lstStyle/>
        <a:p>
          <a:endParaRPr lang="zh-CN" altLang="en-US"/>
        </a:p>
      </dgm:t>
    </dgm:pt>
    <dgm:pt modelId="{63D830A3-6E4C-F74A-A973-68A2068CCE7B}">
      <dgm:prSet custT="1"/>
      <dgm:spPr/>
      <dgm:t>
        <a:bodyPr/>
        <a:lstStyle/>
        <a:p>
          <a:pPr>
            <a:buNone/>
          </a:pPr>
          <a:r>
            <a:rPr lang="en-US" sz="2800" i="1" u="sng" dirty="0"/>
            <a:t>sa.sjtu.edu.cn</a:t>
          </a:r>
          <a:endParaRPr lang="zh-CN" sz="2800" dirty="0"/>
        </a:p>
      </dgm:t>
    </dgm:pt>
    <dgm:pt modelId="{0FE34728-C1B3-A249-9B1D-22A2CC88AF7B}" type="parTrans" cxnId="{20C26975-C664-E24F-B5C3-A708780DBE56}">
      <dgm:prSet/>
      <dgm:spPr/>
      <dgm:t>
        <a:bodyPr/>
        <a:lstStyle/>
        <a:p>
          <a:endParaRPr lang="zh-CN" altLang="en-US"/>
        </a:p>
      </dgm:t>
    </dgm:pt>
    <dgm:pt modelId="{9EC89153-0734-784E-BE4F-10051C51F692}" type="sibTrans" cxnId="{20C26975-C664-E24F-B5C3-A708780DBE56}">
      <dgm:prSet/>
      <dgm:spPr/>
      <dgm:t>
        <a:bodyPr/>
        <a:lstStyle/>
        <a:p>
          <a:endParaRPr lang="zh-CN" altLang="en-US"/>
        </a:p>
      </dgm:t>
    </dgm:pt>
    <dgm:pt modelId="{8E25C2EA-AD51-3747-BA3A-BBB02C1D753C}">
      <dgm:prSet custT="1"/>
      <dgm:spPr/>
      <dgm:t>
        <a:bodyPr/>
        <a:lstStyle/>
        <a:p>
          <a:r>
            <a:rPr lang="zh-CN" altLang="en-US" sz="2400" b="1" dirty="0"/>
            <a:t>菜单路径</a:t>
          </a:r>
          <a:endParaRPr lang="zh-CN" altLang="en-US" sz="2400" dirty="0"/>
        </a:p>
      </dgm:t>
    </dgm:pt>
    <dgm:pt modelId="{C2D94E2A-0BC9-1749-A293-1FD01FCD2273}" type="sibTrans" cxnId="{BFB76A5B-DFA1-0042-B519-17F56A5B06C3}">
      <dgm:prSet/>
      <dgm:spPr/>
      <dgm:t>
        <a:bodyPr/>
        <a:lstStyle/>
        <a:p>
          <a:endParaRPr lang="zh-CN" altLang="en-US"/>
        </a:p>
      </dgm:t>
    </dgm:pt>
    <dgm:pt modelId="{360CE4D4-FEA7-3E4F-8E2A-015E7F5D10B4}" type="parTrans" cxnId="{BFB76A5B-DFA1-0042-B519-17F56A5B06C3}">
      <dgm:prSet/>
      <dgm:spPr/>
      <dgm:t>
        <a:bodyPr/>
        <a:lstStyle/>
        <a:p>
          <a:endParaRPr lang="zh-CN" altLang="en-US"/>
        </a:p>
      </dgm:t>
    </dgm:pt>
    <dgm:pt modelId="{E581C658-7BB9-2D41-A6EB-F81D56CAE2BF}">
      <dgm:prSet custT="1"/>
      <dgm:spPr/>
      <dgm:t>
        <a:bodyPr/>
        <a:lstStyle/>
        <a:p>
          <a:pPr>
            <a:buNone/>
          </a:pPr>
          <a:r>
            <a:rPr lang="zh-CN" altLang="en-US" sz="15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ahoma" panose="020B0604030504040204"/>
              <a:ea typeface="微软雅黑"/>
              <a:cs typeface="+mn-cs"/>
            </a:rPr>
            <a:t>成果信息维护</a:t>
          </a:r>
          <a:r>
            <a:rPr lang="zh-CN" altLang="en-US" sz="1500" kern="1200" dirty="0"/>
            <a:t>：各分类信息菜单</a:t>
          </a:r>
          <a:endParaRPr lang="zh-CN" sz="1500" kern="1200" dirty="0"/>
        </a:p>
      </dgm:t>
    </dgm:pt>
    <dgm:pt modelId="{8F335133-9541-FB4B-9837-697BEA7BF730}" type="sibTrans" cxnId="{D36EAED7-8839-6746-96E9-C899A58F41FF}">
      <dgm:prSet/>
      <dgm:spPr/>
      <dgm:t>
        <a:bodyPr/>
        <a:lstStyle/>
        <a:p>
          <a:endParaRPr lang="zh-CN" altLang="en-US"/>
        </a:p>
      </dgm:t>
    </dgm:pt>
    <dgm:pt modelId="{6CD05163-F19C-A445-9BE4-1D0041CFA7AC}" type="parTrans" cxnId="{D36EAED7-8839-6746-96E9-C899A58F41FF}">
      <dgm:prSet/>
      <dgm:spPr/>
      <dgm:t>
        <a:bodyPr/>
        <a:lstStyle/>
        <a:p>
          <a:endParaRPr lang="zh-CN" altLang="en-US"/>
        </a:p>
      </dgm:t>
    </dgm:pt>
    <dgm:pt modelId="{1BB78A69-8140-3444-9468-E1418A4ED0EB}">
      <dgm:prSet custT="1"/>
      <dgm:spPr/>
      <dgm:t>
        <a:bodyPr/>
        <a:lstStyle/>
        <a:p>
          <a:pPr>
            <a:buNone/>
          </a:pPr>
          <a:r>
            <a:rPr lang="zh-CN" altLang="en-US" sz="1500" kern="1200" dirty="0"/>
            <a:t>申请表填写：分类信息</a:t>
          </a:r>
          <a:r>
            <a:rPr lang="en-US" altLang="zh-CN" sz="1500" kern="1200" dirty="0"/>
            <a:t>-</a:t>
          </a:r>
          <a:r>
            <a:rPr lang="zh-CN" altLang="en-US" sz="1500" kern="1200" dirty="0"/>
            <a:t>评审考核</a:t>
          </a:r>
        </a:p>
      </dgm:t>
    </dgm:pt>
    <dgm:pt modelId="{7BE32AB1-0E68-6A45-BAF4-C6FC7F6B2F16}" type="sibTrans" cxnId="{734006F0-DABB-1541-9A2D-7B0E9CC73CB3}">
      <dgm:prSet/>
      <dgm:spPr/>
      <dgm:t>
        <a:bodyPr/>
        <a:lstStyle/>
        <a:p>
          <a:endParaRPr lang="zh-CN" altLang="en-US"/>
        </a:p>
      </dgm:t>
    </dgm:pt>
    <dgm:pt modelId="{66B263CE-8E5D-9E4E-922E-C26C0D237B62}" type="parTrans" cxnId="{734006F0-DABB-1541-9A2D-7B0E9CC73CB3}">
      <dgm:prSet/>
      <dgm:spPr/>
      <dgm:t>
        <a:bodyPr/>
        <a:lstStyle/>
        <a:p>
          <a:endParaRPr lang="zh-CN" altLang="en-US"/>
        </a:p>
      </dgm:t>
    </dgm:pt>
    <dgm:pt modelId="{C9A9E46A-E84E-4B44-8D79-8646224EA250}" type="pres">
      <dgm:prSet presAssocID="{F3ED6A0D-A6FF-D14E-BDB6-0C0E485C6B3E}" presName="linear" presStyleCnt="0">
        <dgm:presLayoutVars>
          <dgm:dir/>
          <dgm:animLvl val="lvl"/>
          <dgm:resizeHandles val="exact"/>
        </dgm:presLayoutVars>
      </dgm:prSet>
      <dgm:spPr/>
    </dgm:pt>
    <dgm:pt modelId="{80A4C40D-B549-F746-AE57-5ADC06155681}" type="pres">
      <dgm:prSet presAssocID="{01191341-342C-8A43-BE95-FE3DB1589103}" presName="parentLin" presStyleCnt="0"/>
      <dgm:spPr/>
    </dgm:pt>
    <dgm:pt modelId="{2D7DE665-CCC9-5648-8B21-8F2292F83267}" type="pres">
      <dgm:prSet presAssocID="{01191341-342C-8A43-BE95-FE3DB1589103}" presName="parentLeftMargin" presStyleLbl="node1" presStyleIdx="0" presStyleCnt="2"/>
      <dgm:spPr/>
    </dgm:pt>
    <dgm:pt modelId="{B956CFF0-1D36-CD46-AD14-389E0A116C90}" type="pres">
      <dgm:prSet presAssocID="{01191341-342C-8A43-BE95-FE3DB1589103}" presName="parentText" presStyleLbl="node1" presStyleIdx="0" presStyleCnt="2" custScaleX="69434" custScaleY="43438">
        <dgm:presLayoutVars>
          <dgm:chMax val="0"/>
          <dgm:bulletEnabled val="1"/>
        </dgm:presLayoutVars>
      </dgm:prSet>
      <dgm:spPr/>
    </dgm:pt>
    <dgm:pt modelId="{B6B7D289-7222-EF44-A6DD-55D536A1719F}" type="pres">
      <dgm:prSet presAssocID="{01191341-342C-8A43-BE95-FE3DB1589103}" presName="negativeSpace" presStyleCnt="0"/>
      <dgm:spPr/>
    </dgm:pt>
    <dgm:pt modelId="{48C392EE-17AC-474B-AD5A-A5C3963431E5}" type="pres">
      <dgm:prSet presAssocID="{01191341-342C-8A43-BE95-FE3DB1589103}" presName="childText" presStyleLbl="conFgAcc1" presStyleIdx="0" presStyleCnt="2">
        <dgm:presLayoutVars>
          <dgm:bulletEnabled val="1"/>
        </dgm:presLayoutVars>
      </dgm:prSet>
      <dgm:spPr/>
    </dgm:pt>
    <dgm:pt modelId="{BD787EFF-037D-274B-9BEC-706E244B452D}" type="pres">
      <dgm:prSet presAssocID="{2D6B228B-EA19-6640-AACA-D6D9022AD117}" presName="spaceBetweenRectangles" presStyleCnt="0"/>
      <dgm:spPr/>
    </dgm:pt>
    <dgm:pt modelId="{5A5F71CC-4D5D-DF47-8FEE-55B38B60E442}" type="pres">
      <dgm:prSet presAssocID="{8E25C2EA-AD51-3747-BA3A-BBB02C1D753C}" presName="parentLin" presStyleCnt="0"/>
      <dgm:spPr/>
    </dgm:pt>
    <dgm:pt modelId="{309415CA-20F5-804B-8907-F8A172261A1F}" type="pres">
      <dgm:prSet presAssocID="{8E25C2EA-AD51-3747-BA3A-BBB02C1D753C}" presName="parentLeftMargin" presStyleLbl="node1" presStyleIdx="0" presStyleCnt="2"/>
      <dgm:spPr/>
    </dgm:pt>
    <dgm:pt modelId="{8BBAA262-69C2-C941-A3B6-7B562379CF67}" type="pres">
      <dgm:prSet presAssocID="{8E25C2EA-AD51-3747-BA3A-BBB02C1D753C}" presName="parentText" presStyleLbl="node1" presStyleIdx="1" presStyleCnt="2" custScaleX="68759" custScaleY="40068">
        <dgm:presLayoutVars>
          <dgm:chMax val="0"/>
          <dgm:bulletEnabled val="1"/>
        </dgm:presLayoutVars>
      </dgm:prSet>
      <dgm:spPr/>
    </dgm:pt>
    <dgm:pt modelId="{8AA40A19-3400-5944-98FE-C0F3E3C079CB}" type="pres">
      <dgm:prSet presAssocID="{8E25C2EA-AD51-3747-BA3A-BBB02C1D753C}" presName="negativeSpace" presStyleCnt="0"/>
      <dgm:spPr/>
    </dgm:pt>
    <dgm:pt modelId="{3530F8A6-A8C7-1D4B-96B2-A6EDBF0C48C8}" type="pres">
      <dgm:prSet presAssocID="{8E25C2EA-AD51-3747-BA3A-BBB02C1D753C}" presName="childText" presStyleLbl="conFgAcc1" presStyleIdx="1" presStyleCnt="2" custLinFactNeighborX="27480" custLinFactNeighborY="37287">
        <dgm:presLayoutVars>
          <dgm:bulletEnabled val="1"/>
        </dgm:presLayoutVars>
      </dgm:prSet>
      <dgm:spPr/>
    </dgm:pt>
  </dgm:ptLst>
  <dgm:cxnLst>
    <dgm:cxn modelId="{90300D12-AA38-0447-9F49-B12FDCE6160D}" type="presOf" srcId="{8E25C2EA-AD51-3747-BA3A-BBB02C1D753C}" destId="{8BBAA262-69C2-C941-A3B6-7B562379CF67}" srcOrd="1" destOrd="0" presId="urn:microsoft.com/office/officeart/2005/8/layout/list1#1"/>
    <dgm:cxn modelId="{FEC00A22-2475-CA45-8A26-E4744285CB8F}" type="presOf" srcId="{63D830A3-6E4C-F74A-A973-68A2068CCE7B}" destId="{48C392EE-17AC-474B-AD5A-A5C3963431E5}" srcOrd="0" destOrd="0" presId="urn:microsoft.com/office/officeart/2005/8/layout/list1#1"/>
    <dgm:cxn modelId="{BFB76A5B-DFA1-0042-B519-17F56A5B06C3}" srcId="{F3ED6A0D-A6FF-D14E-BDB6-0C0E485C6B3E}" destId="{8E25C2EA-AD51-3747-BA3A-BBB02C1D753C}" srcOrd="1" destOrd="0" parTransId="{360CE4D4-FEA7-3E4F-8E2A-015E7F5D10B4}" sibTransId="{C2D94E2A-0BC9-1749-A293-1FD01FCD2273}"/>
    <dgm:cxn modelId="{BB290641-7B99-D042-A2BB-DF97FE811A77}" type="presOf" srcId="{E581C658-7BB9-2D41-A6EB-F81D56CAE2BF}" destId="{3530F8A6-A8C7-1D4B-96B2-A6EDBF0C48C8}" srcOrd="0" destOrd="1" presId="urn:microsoft.com/office/officeart/2005/8/layout/list1#1"/>
    <dgm:cxn modelId="{D123986F-5165-2640-AC22-7BE1A8B57492}" type="presOf" srcId="{8E25C2EA-AD51-3747-BA3A-BBB02C1D753C}" destId="{309415CA-20F5-804B-8907-F8A172261A1F}" srcOrd="0" destOrd="0" presId="urn:microsoft.com/office/officeart/2005/8/layout/list1#1"/>
    <dgm:cxn modelId="{3D453970-A928-3B41-AAB9-F8F6EDDBB0B2}" srcId="{F3ED6A0D-A6FF-D14E-BDB6-0C0E485C6B3E}" destId="{01191341-342C-8A43-BE95-FE3DB1589103}" srcOrd="0" destOrd="0" parTransId="{A97A3EAD-A55A-D34A-B679-95491A1CDBFB}" sibTransId="{2D6B228B-EA19-6640-AACA-D6D9022AD117}"/>
    <dgm:cxn modelId="{20C26975-C664-E24F-B5C3-A708780DBE56}" srcId="{01191341-342C-8A43-BE95-FE3DB1589103}" destId="{63D830A3-6E4C-F74A-A973-68A2068CCE7B}" srcOrd="0" destOrd="0" parTransId="{0FE34728-C1B3-A249-9B1D-22A2CC88AF7B}" sibTransId="{9EC89153-0734-784E-BE4F-10051C51F692}"/>
    <dgm:cxn modelId="{F1E232A7-B06D-904E-A3B1-C1B9D36DB6D0}" type="presOf" srcId="{F3ED6A0D-A6FF-D14E-BDB6-0C0E485C6B3E}" destId="{C9A9E46A-E84E-4B44-8D79-8646224EA250}" srcOrd="0" destOrd="0" presId="urn:microsoft.com/office/officeart/2005/8/layout/list1#1"/>
    <dgm:cxn modelId="{3FFA8BD2-0305-6C47-8E74-84F10A96065C}" type="presOf" srcId="{01191341-342C-8A43-BE95-FE3DB1589103}" destId="{B956CFF0-1D36-CD46-AD14-389E0A116C90}" srcOrd="1" destOrd="0" presId="urn:microsoft.com/office/officeart/2005/8/layout/list1#1"/>
    <dgm:cxn modelId="{D36EAED7-8839-6746-96E9-C899A58F41FF}" srcId="{8E25C2EA-AD51-3747-BA3A-BBB02C1D753C}" destId="{E581C658-7BB9-2D41-A6EB-F81D56CAE2BF}" srcOrd="1" destOrd="0" parTransId="{6CD05163-F19C-A445-9BE4-1D0041CFA7AC}" sibTransId="{8F335133-9541-FB4B-9837-697BEA7BF730}"/>
    <dgm:cxn modelId="{734006F0-DABB-1541-9A2D-7B0E9CC73CB3}" srcId="{8E25C2EA-AD51-3747-BA3A-BBB02C1D753C}" destId="{1BB78A69-8140-3444-9468-E1418A4ED0EB}" srcOrd="0" destOrd="0" parTransId="{66B263CE-8E5D-9E4E-922E-C26C0D237B62}" sibTransId="{7BE32AB1-0E68-6A45-BAF4-C6FC7F6B2F16}"/>
    <dgm:cxn modelId="{0C7E9CF3-767D-AE4A-BE04-EC2FE37472DE}" type="presOf" srcId="{01191341-342C-8A43-BE95-FE3DB1589103}" destId="{2D7DE665-CCC9-5648-8B21-8F2292F83267}" srcOrd="0" destOrd="0" presId="urn:microsoft.com/office/officeart/2005/8/layout/list1#1"/>
    <dgm:cxn modelId="{402A41F9-58B5-5248-A68F-56FE9CF674D9}" type="presOf" srcId="{1BB78A69-8140-3444-9468-E1418A4ED0EB}" destId="{3530F8A6-A8C7-1D4B-96B2-A6EDBF0C48C8}" srcOrd="0" destOrd="0" presId="urn:microsoft.com/office/officeart/2005/8/layout/list1#1"/>
    <dgm:cxn modelId="{207F66DE-1245-034D-9AB1-4ECDF16D4689}" type="presParOf" srcId="{C9A9E46A-E84E-4B44-8D79-8646224EA250}" destId="{80A4C40D-B549-F746-AE57-5ADC06155681}" srcOrd="0" destOrd="0" presId="urn:microsoft.com/office/officeart/2005/8/layout/list1#1"/>
    <dgm:cxn modelId="{985D7CD5-F63F-E548-8582-96AA7E365260}" type="presParOf" srcId="{80A4C40D-B549-F746-AE57-5ADC06155681}" destId="{2D7DE665-CCC9-5648-8B21-8F2292F83267}" srcOrd="0" destOrd="0" presId="urn:microsoft.com/office/officeart/2005/8/layout/list1#1"/>
    <dgm:cxn modelId="{0AAD1169-BADA-3A42-829E-EC47895B2DA9}" type="presParOf" srcId="{80A4C40D-B549-F746-AE57-5ADC06155681}" destId="{B956CFF0-1D36-CD46-AD14-389E0A116C90}" srcOrd="1" destOrd="0" presId="urn:microsoft.com/office/officeart/2005/8/layout/list1#1"/>
    <dgm:cxn modelId="{24D5D477-CD14-D941-87CD-3598F1DB1EC3}" type="presParOf" srcId="{C9A9E46A-E84E-4B44-8D79-8646224EA250}" destId="{B6B7D289-7222-EF44-A6DD-55D536A1719F}" srcOrd="1" destOrd="0" presId="urn:microsoft.com/office/officeart/2005/8/layout/list1#1"/>
    <dgm:cxn modelId="{6E485A3C-DB2F-704F-84C7-CD5370CC7425}" type="presParOf" srcId="{C9A9E46A-E84E-4B44-8D79-8646224EA250}" destId="{48C392EE-17AC-474B-AD5A-A5C3963431E5}" srcOrd="2" destOrd="0" presId="urn:microsoft.com/office/officeart/2005/8/layout/list1#1"/>
    <dgm:cxn modelId="{0608EB78-CA61-0F43-8F98-3BA7C86C670E}" type="presParOf" srcId="{C9A9E46A-E84E-4B44-8D79-8646224EA250}" destId="{BD787EFF-037D-274B-9BEC-706E244B452D}" srcOrd="3" destOrd="0" presId="urn:microsoft.com/office/officeart/2005/8/layout/list1#1"/>
    <dgm:cxn modelId="{4C941D94-A0FB-2643-B931-2851120F697C}" type="presParOf" srcId="{C9A9E46A-E84E-4B44-8D79-8646224EA250}" destId="{5A5F71CC-4D5D-DF47-8FEE-55B38B60E442}" srcOrd="4" destOrd="0" presId="urn:microsoft.com/office/officeart/2005/8/layout/list1#1"/>
    <dgm:cxn modelId="{DA22027A-7A53-0241-9685-0F1B299AFD06}" type="presParOf" srcId="{5A5F71CC-4D5D-DF47-8FEE-55B38B60E442}" destId="{309415CA-20F5-804B-8907-F8A172261A1F}" srcOrd="0" destOrd="0" presId="urn:microsoft.com/office/officeart/2005/8/layout/list1#1"/>
    <dgm:cxn modelId="{7E9FF8BD-3742-5448-91A2-DAB426B86B7A}" type="presParOf" srcId="{5A5F71CC-4D5D-DF47-8FEE-55B38B60E442}" destId="{8BBAA262-69C2-C941-A3B6-7B562379CF67}" srcOrd="1" destOrd="0" presId="urn:microsoft.com/office/officeart/2005/8/layout/list1#1"/>
    <dgm:cxn modelId="{6356CB98-0504-244D-B306-4996754093F1}" type="presParOf" srcId="{C9A9E46A-E84E-4B44-8D79-8646224EA250}" destId="{8AA40A19-3400-5944-98FE-C0F3E3C079CB}" srcOrd="5" destOrd="0" presId="urn:microsoft.com/office/officeart/2005/8/layout/list1#1"/>
    <dgm:cxn modelId="{995944C8-811C-1F41-B2FC-6D39212C5D60}" type="presParOf" srcId="{C9A9E46A-E84E-4B44-8D79-8646224EA250}" destId="{3530F8A6-A8C7-1D4B-96B2-A6EDBF0C48C8}" srcOrd="6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392EE-17AC-474B-AD5A-A5C3963431E5}">
      <dsp:nvSpPr>
        <dsp:cNvPr id="0" name=""/>
        <dsp:cNvSpPr/>
      </dsp:nvSpPr>
      <dsp:spPr>
        <a:xfrm>
          <a:off x="0" y="2854"/>
          <a:ext cx="3348355" cy="162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870" tIns="1020572" rIns="259870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800" i="1" u="sng" kern="1200" dirty="0"/>
            <a:t>sa.sjtu.edu.cn</a:t>
          </a:r>
          <a:endParaRPr lang="zh-CN" sz="2800" kern="1200" dirty="0"/>
        </a:p>
      </dsp:txBody>
      <dsp:txXfrm>
        <a:off x="0" y="2854"/>
        <a:ext cx="3348355" cy="1620675"/>
      </dsp:txXfrm>
    </dsp:sp>
    <dsp:sp modelId="{B956CFF0-1D36-CD46-AD14-389E0A116C90}">
      <dsp:nvSpPr>
        <dsp:cNvPr id="0" name=""/>
        <dsp:cNvSpPr/>
      </dsp:nvSpPr>
      <dsp:spPr>
        <a:xfrm>
          <a:off x="167417" y="97772"/>
          <a:ext cx="1627427" cy="6283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592" tIns="0" rIns="8859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/>
            <a:t>系统地址</a:t>
          </a:r>
          <a:endParaRPr lang="zh-CN" altLang="en-US" sz="2400" kern="1200" dirty="0"/>
        </a:p>
      </dsp:txBody>
      <dsp:txXfrm>
        <a:off x="198089" y="128444"/>
        <a:ext cx="1566083" cy="566977"/>
      </dsp:txXfrm>
    </dsp:sp>
    <dsp:sp modelId="{3530F8A6-A8C7-1D4B-96B2-A6EDBF0C48C8}">
      <dsp:nvSpPr>
        <dsp:cNvPr id="0" name=""/>
        <dsp:cNvSpPr/>
      </dsp:nvSpPr>
      <dsp:spPr>
        <a:xfrm>
          <a:off x="0" y="1747320"/>
          <a:ext cx="3348355" cy="1775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870" tIns="1020572" rIns="25987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zh-CN" altLang="en-US" sz="1500" kern="1200" dirty="0"/>
            <a:t>申请表填写：分类信息</a:t>
          </a:r>
          <a:r>
            <a:rPr lang="en-US" altLang="zh-CN" sz="1500" kern="1200" dirty="0"/>
            <a:t>-</a:t>
          </a:r>
          <a:r>
            <a:rPr lang="zh-CN" altLang="en-US" sz="1500" kern="1200" dirty="0"/>
            <a:t>评审考核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zh-CN" altLang="en-US" sz="15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ahoma" panose="020B0604030504040204"/>
              <a:ea typeface="微软雅黑"/>
              <a:cs typeface="+mn-cs"/>
            </a:rPr>
            <a:t>成果信息维护</a:t>
          </a:r>
          <a:r>
            <a:rPr lang="zh-CN" altLang="en-US" sz="1500" kern="1200" dirty="0"/>
            <a:t>：各分类信息菜单</a:t>
          </a:r>
          <a:endParaRPr lang="zh-CN" sz="1500" kern="1200" dirty="0"/>
        </a:p>
      </dsp:txBody>
      <dsp:txXfrm>
        <a:off x="0" y="1747320"/>
        <a:ext cx="3348355" cy="1775025"/>
      </dsp:txXfrm>
    </dsp:sp>
    <dsp:sp modelId="{8BBAA262-69C2-C941-A3B6-7B562379CF67}">
      <dsp:nvSpPr>
        <dsp:cNvPr id="0" name=""/>
        <dsp:cNvSpPr/>
      </dsp:nvSpPr>
      <dsp:spPr>
        <a:xfrm>
          <a:off x="167417" y="1888129"/>
          <a:ext cx="1611606" cy="5795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592" tIns="0" rIns="8859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/>
            <a:t>菜单路径</a:t>
          </a:r>
          <a:endParaRPr lang="zh-CN" altLang="en-US" sz="2400" kern="1200" dirty="0"/>
        </a:p>
      </dsp:txBody>
      <dsp:txXfrm>
        <a:off x="195710" y="1916422"/>
        <a:ext cx="1555020" cy="522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2A60F-63B3-4D54-AA63-B159FADA9F31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4E6C1-322F-4AF4-A541-6A7DCE3853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13A3C-D0C5-45C0-BD52-194E76396705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D5545-95D4-489F-B8ED-7EAFA774B5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56.xml"/><Relationship Id="rId1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8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06318" y="2454060"/>
            <a:ext cx="9379365" cy="1060855"/>
          </a:xfrm>
        </p:spPr>
        <p:txBody>
          <a:bodyPr/>
          <a:lstStyle/>
          <a:p>
            <a:r>
              <a:rPr lang="en-US" altLang="zh-CN" sz="4800" dirty="0"/>
              <a:t>2024</a:t>
            </a:r>
            <a:r>
              <a:rPr lang="zh-CN" altLang="en-US" sz="4800" dirty="0"/>
              <a:t>年高级专业技术职务申报</a:t>
            </a:r>
            <a:br>
              <a:rPr lang="en-US" altLang="zh-CN" sz="4800" dirty="0"/>
            </a:br>
            <a:r>
              <a:rPr lang="zh-CN" altLang="en-US" sz="4800" dirty="0"/>
              <a:t>信息化操作指南（填报篇）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258297" y="4887831"/>
            <a:ext cx="3186010" cy="765994"/>
          </a:xfrm>
        </p:spPr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  <a:sym typeface="+mn-ea"/>
              </a:rPr>
              <a:t>网络信息中心</a:t>
            </a:r>
            <a:endParaRPr lang="zh-CN" altLang="en-US" dirty="0">
              <a:latin typeface="Times New Roman" panose="02020603050405020304" pitchFamily="18" charset="0"/>
              <a:ea typeface="KaiTi" panose="02010609060101010101" pitchFamily="49" charset="-122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KaiTi" panose="02010609060101010101" pitchFamily="49" charset="-122"/>
              </a:rPr>
              <a:t>2024</a:t>
            </a:r>
            <a:r>
              <a:rPr lang="en-US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 </a:t>
            </a:r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年 </a:t>
            </a:r>
            <a:r>
              <a:rPr lang="en-US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9</a:t>
            </a:r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月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046000" y="2150435"/>
            <a:ext cx="810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046000" y="3866696"/>
            <a:ext cx="810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"/>
    </mc:Choice>
    <mc:Fallback xmlns="">
      <p:transition spd="slow" advTm="98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sp>
        <p:nvSpPr>
          <p:cNvPr id="10" name="文本占位符 8"/>
          <p:cNvSpPr txBox="1"/>
          <p:nvPr/>
        </p:nvSpPr>
        <p:spPr>
          <a:xfrm>
            <a:off x="711388" y="1076542"/>
            <a:ext cx="4981377" cy="5182748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endParaRPr lang="en-US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文字材料填写</a:t>
            </a:r>
            <a:r>
              <a:rPr lang="en-US" altLang="en-US" sz="2000" b="1" dirty="0">
                <a:solidFill>
                  <a:srgbClr val="C00000"/>
                </a:solidFill>
              </a:rPr>
              <a:t>：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填写完毕后需点击保存按钮进行保存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科研项目填报：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表格中会自动填充项目开始时间在任现职之后，且状态为已审核通过的项目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需勾选不超过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项，勾选的项目需勾选“是否参与申报资格”，选择“是”的项目会进入学校资格申报汇总表中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可通过拖动排序调整数据展示顺序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en-US" sz="2000" b="1" dirty="0">
              <a:solidFill>
                <a:srgbClr val="C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766" y="768233"/>
            <a:ext cx="6123018" cy="273040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220130" y="3329362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文字材料填写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8940" y="3837675"/>
            <a:ext cx="6250669" cy="248328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220130" y="6320963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科研项目填报方式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807" y="2990585"/>
            <a:ext cx="8718101" cy="369813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552254" y="6519446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论文数据填报方式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占位符 8"/>
          <p:cNvSpPr txBox="1"/>
          <p:nvPr/>
        </p:nvSpPr>
        <p:spPr>
          <a:xfrm>
            <a:off x="1200786" y="505457"/>
            <a:ext cx="8445490" cy="1370444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3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论文数据填报：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表格中会自动填充任现职之后且状态为已审核通过的数据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需勾选不超过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篇论文，勾选的数据才会进入申请表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可通过拖动排序调整数据展示顺序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319056" y="890127"/>
            <a:ext cx="5102950" cy="5853573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教书育人成效填报：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需先填写成效描述，保存后才可新增支撑材料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支撑材料：支撑材料类型分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数据匹配型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和“自填型”。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数据匹配型”数据需先在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相关模块维护并审核通过，才会出现在下拉列表中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自填型”数据由老师自行填写。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747" y="3936283"/>
            <a:ext cx="6642100" cy="25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747" y="867268"/>
            <a:ext cx="6389084" cy="29496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38193" y="6257099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支撑材料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85177" y="3538044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教书育人成效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934327" y="1408806"/>
            <a:ext cx="4613552" cy="4585004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代表性成果填报：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需先填写需先填写成果类别、名称及描述，保存后才可新增支撑材料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支撑材料填写方式同“教书育人成效填报”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011" y="893651"/>
            <a:ext cx="5653826" cy="297163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921" y="4092028"/>
            <a:ext cx="5537916" cy="228317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330183" y="3809381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代表性成果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30183" y="6263391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支撑材料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申请表提交</a:t>
            </a:r>
          </a:p>
        </p:txBody>
      </p:sp>
      <p:sp>
        <p:nvSpPr>
          <p:cNvPr id="4" name="文本占位符 8"/>
          <p:cNvSpPr txBox="1"/>
          <p:nvPr/>
        </p:nvSpPr>
        <p:spPr>
          <a:xfrm>
            <a:off x="481567" y="1661375"/>
            <a:ext cx="5404077" cy="4436771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申请表提交：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切换到最后一个模块，点击提交，则申请表填写完毕，开始后续审批流程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申请表提交后进入“待审核”页面，可在审核日志中查看审批情况，也可点击“申请表详情”和“简表详情”按钮查看已填写的申请表简表信息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申请表提交后不可再编辑，若需编辑修改，请联系人事干事退回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893" y="778814"/>
            <a:ext cx="4947436" cy="28525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061675" y="3541206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申请表提交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293" y="4025312"/>
            <a:ext cx="5574763" cy="236846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183611" y="6303598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“待审核”页面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外审信息确认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301" y="1326523"/>
            <a:ext cx="6932121" cy="43635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38768" y="5520769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简表确认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48715" y="1105042"/>
            <a:ext cx="4886923" cy="5179847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外审信息确认：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教授会议通过的老师，会自动进入简表确认阶段，再次从填报入口进入，可查看简表确认页面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申请人需再次确认申请表和简表中的信息无误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并录入补充信息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简表确认页面中，若“项目科研院审批情况”列表中有待审核的项目，则需等待科研院完成项目复核后才可确认简表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勾选申明并提交，提交后简表确认完毕，进入外审相关流程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外审信息确认（工程、文科实践、体育训练）</a:t>
            </a:r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966168" y="474519"/>
            <a:ext cx="10080284" cy="5447762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外审信息确认（工程、文科实践、体育训练）</a:t>
            </a:r>
            <a:r>
              <a:rPr kumimoji="1" lang="zh-CN" altLang="en-US" sz="2000" dirty="0"/>
              <a:t> 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：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需在简表确认页面新增最多三项论著、科研成果数据，新增的成果需要先在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相关模块确认并审核通过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15C4B1E-F206-B04E-AA31-B7406CF27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449" y="1915035"/>
            <a:ext cx="6993693" cy="44133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85568" y="6159101"/>
            <a:ext cx="457744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外审信息确认（工程、文科实践、体育训练）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51" name="组合 50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5" name="图片 54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52" name="文本框 51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53" name="矩形 52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7" name="文本框 56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66" name="矩形 65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系统入口及流程图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8" name="矩形 67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70" name="矩形 69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72" name="矩形 71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4" name="矩形 73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申请表填写及外审确认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76" name="矩形 75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77" name="矩形 76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8" name="矩形 77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成果信息维护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80" name="矩形 7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81" name="矩形 8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82" name="矩形 81"/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各类信息维护方式及说明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850003" y="1077387"/>
          <a:ext cx="10637951" cy="4846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8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4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9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579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分类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维护渠道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学院审核人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说明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个人基本信息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人事系统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人事系统修改后，申请表第二天自动更新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学习经历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工作经历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人事系统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人事系统修改后，申请表第二天自动更新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所获各类荣誉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/>
                        <a:t>SA</a:t>
                      </a:r>
                      <a:r>
                        <a:rPr lang="en-US" altLang="en-US"/>
                        <a:t>-</a:t>
                      </a:r>
                      <a:r>
                        <a:rPr lang="zh-CN" altLang="en-US"/>
                        <a:t>获奖荣誉</a:t>
                      </a:r>
                      <a:r>
                        <a:rPr lang="en-US" altLang="zh-CN"/>
                        <a:t>/</a:t>
                      </a:r>
                      <a:r>
                        <a:rPr lang="zh-CN" altLang="en-US"/>
                        <a:t>荣誉信息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学院审核通过后需要人资处审核通过才能进入申请表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任现职以来完成教学工作情况（近五年）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教学信息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课时信息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近五年</a:t>
                      </a:r>
                      <a:r>
                        <a:rPr lang="zh-CN" altLang="en-US" dirty="0"/>
                        <a:t>的教学数据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任现职以来指导学生情况（近五年）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研究生院系统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en-US" dirty="0"/>
                        <a:t>-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近五年</a:t>
                      </a:r>
                      <a:r>
                        <a:rPr lang="zh-CN" altLang="en-US" dirty="0"/>
                        <a:t>的指导学生数据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任现职以来发表的论文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论文信息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发表的论文数据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任现职以来所获教学、科研成果等奖励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教学秘书、科研秘书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发表的获奖数据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各类信息维护方式及说明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40913" y="1090266"/>
          <a:ext cx="11088712" cy="480825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81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8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2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9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289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分类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维护渠道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学院审核人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说明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教学项目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项目信息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教学及管理项目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项目开始日期在任现职之后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的数据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重要学术交流，担任国际学术会议的重要职务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社会服务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学术、社会兼职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人事干事、国际化办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，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兼职单位性质为“学术会议”</a:t>
                      </a:r>
                      <a:r>
                        <a:rPr lang="zh-CN" altLang="en-US" dirty="0"/>
                        <a:t>的数据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任现职以来，参加的重要学术交流，会议报告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社会服务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学术活动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人事干事、国际化办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的学术交流、会议报告数据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任现职以来专利情况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专利信息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任现职以来标准情况</a:t>
                      </a:r>
                    </a:p>
                    <a:p>
                      <a:pPr algn="ctr"/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软著情况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软著、标准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任现职以来出版的专著、编著、译著、教材、教学参考书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著作等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4" name="文本框 4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5" name="矩形 44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系统入口及流程图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47" name="矩形 46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50" name="矩形 4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51" name="矩形 5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2" name="矩形 51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申请表填写及外审确认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54" name="矩形 5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55" name="矩形 5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6" name="矩形 55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成果信息维护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58" name="矩形 57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66" name="矩形 65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7" name="矩形 66"/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各类信息维护方式及说明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34193368"/>
              </p:ext>
            </p:extLst>
          </p:nvPr>
        </p:nvGraphicFramePr>
        <p:xfrm>
          <a:off x="540913" y="1090265"/>
          <a:ext cx="11088712" cy="523075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81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8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2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9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4848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分类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维护渠道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学院审核人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说明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任现职以来被省部级及以上党政机关采纳的咨询报告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决策咨询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任现职以来实践作品情况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作品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任现职以来个人实践作品获奖情况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获奖类别：设计奖（个人实践作品获奖）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任现职以来指导学生实践作品获奖情况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任现职以来指导学生比赛获奖（个人项目）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获奖类型：指导学生获奖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参赛类型：学生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任现职以来指导学生比赛获奖（集体项目）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获奖类型：指导学生获奖     </a:t>
                      </a:r>
                      <a:endParaRPr lang="en-US" altLang="zh-CN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参赛类型：团体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任现职以来完成其他教学工作情况（近五年）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423" y="911609"/>
            <a:ext cx="9516148" cy="2020552"/>
          </a:xfrm>
          <a:prstGeom prst="rect">
            <a:avLst/>
          </a:prstGeom>
        </p:spPr>
      </p:pic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173799A0-53E9-D543-8167-BB42AD433C38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98490" y="3588986"/>
          <a:ext cx="10702344" cy="290196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6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7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89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25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分类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维护渠道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学院审核人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说明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指导毕业设计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SA-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指导学生</a:t>
                      </a: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/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指导毕业设计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/>
                        <a:t>学工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8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指导</a:t>
                      </a:r>
                      <a:r>
                        <a:rPr lang="en-US" altLang="zh-CN" sz="1600" dirty="0"/>
                        <a:t>PRP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教务处、学创中心系统</a:t>
                      </a:r>
                      <a:endParaRPr lang="zh-CN" altLang="en-US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Hans" sz="1600" dirty="0"/>
                        <a:t>-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项目类型为</a:t>
                      </a: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PRP</a:t>
                      </a:r>
                      <a:endParaRPr lang="en-US" altLang="zh-CN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67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指导大创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教务处、学创中心系统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Hans" sz="1600" dirty="0"/>
                        <a:t>-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项目类型包括：上海市级创新实践、国家级创新实践、校级创新实践、校企大创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8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担任班主任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SA-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指导学生</a:t>
                      </a: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/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担任班主任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/>
                        <a:t>学工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88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其他数据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SA-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其他信息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/>
                        <a:t>教学秘书</a:t>
                      </a:r>
                      <a:r>
                        <a:rPr lang="en-US" altLang="zh-CN" sz="1600" dirty="0"/>
                        <a:t>/</a:t>
                      </a:r>
                      <a:r>
                        <a:rPr lang="zh-CN" altLang="en-US" sz="1600" dirty="0"/>
                        <a:t>学工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成果类型为教书育人信息</a:t>
                      </a:r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A1A67BA7-C48D-9545-9318-585CF06FA90D}"/>
              </a:ext>
            </a:extLst>
          </p:cNvPr>
          <p:cNvSpPr txBox="1"/>
          <p:nvPr/>
        </p:nvSpPr>
        <p:spPr>
          <a:xfrm>
            <a:off x="798490" y="3075907"/>
            <a:ext cx="687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/>
              <a:t>任现职以来完成其他教学工作情况（近五年）包括以下五类数据：</a:t>
            </a:r>
          </a:p>
        </p:txBody>
      </p:sp>
    </p:spTree>
    <p:extLst>
      <p:ext uri="{BB962C8B-B14F-4D97-AF65-F5344CB8AC3E}">
        <p14:creationId xmlns:p14="http://schemas.microsoft.com/office/powerpoint/2010/main" val="625871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科研项目补充说明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550007" y="1472465"/>
          <a:ext cx="5115774" cy="4445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05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1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9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94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系列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学院审核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校级审核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思政系列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fontAlgn="ctr"/>
                      <a:r>
                        <a:rPr lang="zh-CN" altLang="en-US" sz="1800" dirty="0">
                          <a:effectLst/>
                        </a:rPr>
                        <a:t>二级单位科研秘书</a:t>
                      </a:r>
                      <a:endParaRPr lang="zh-CN" alt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学指委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高教管理系列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机关党委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技术转移系列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产研院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成果转化系列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产研院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农业推广系列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产研院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实验系列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资实处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工程系列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资实处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教学系列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人力资源处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图情系列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人力资源处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档案文博系列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人力资源处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出版期刊系列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人力资源处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457808" y="924738"/>
            <a:ext cx="5038611" cy="5179847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科研项目：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/>
                </a:solidFill>
              </a:rPr>
              <a:t>学校立项的项目，基本信息来源于科研系统，到款数据来源于财务系统。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zh-CN" altLang="en-US" sz="2000" dirty="0">
                <a:solidFill>
                  <a:schemeClr val="tx1"/>
                </a:solidFill>
              </a:rPr>
              <a:t>若项目信息有误，需联系科研院</a:t>
            </a:r>
            <a:r>
              <a:rPr lang="en-US" altLang="zh-CN" sz="2000" dirty="0">
                <a:solidFill>
                  <a:schemeClr val="tx1"/>
                </a:solidFill>
              </a:rPr>
              <a:t>/</a:t>
            </a:r>
            <a:r>
              <a:rPr lang="zh-CN" altLang="en-US" sz="2000" dirty="0">
                <a:solidFill>
                  <a:schemeClr val="tx1"/>
                </a:solidFill>
              </a:rPr>
              <a:t>文科处修改</a:t>
            </a:r>
            <a:endParaRPr lang="en-US" altLang="zh-CN" sz="2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/>
                </a:solidFill>
              </a:rPr>
              <a:t>申报系列在右侧表格中的系列，可在“</a:t>
            </a:r>
            <a:r>
              <a:rPr lang="en-US" altLang="zh-CN" sz="2000" dirty="0">
                <a:solidFill>
                  <a:schemeClr val="tx1"/>
                </a:solidFill>
              </a:rPr>
              <a:t>SA</a:t>
            </a:r>
            <a:r>
              <a:rPr lang="en-US" altLang="en-US" sz="2000" dirty="0">
                <a:solidFill>
                  <a:schemeClr val="tx1"/>
                </a:solidFill>
              </a:rPr>
              <a:t>-</a:t>
            </a:r>
            <a:r>
              <a:rPr lang="zh-CN" altLang="en-US" sz="2000" dirty="0">
                <a:solidFill>
                  <a:schemeClr val="tx1"/>
                </a:solidFill>
              </a:rPr>
              <a:t>项目信息”页面新增科研</a:t>
            </a:r>
            <a:r>
              <a:rPr lang="en-US" altLang="zh-CN" sz="2000" dirty="0">
                <a:solidFill>
                  <a:schemeClr val="tx1"/>
                </a:solidFill>
              </a:rPr>
              <a:t>/</a:t>
            </a:r>
            <a:r>
              <a:rPr lang="zh-CN" altLang="en-US" sz="2000" dirty="0">
                <a:solidFill>
                  <a:schemeClr val="tx1"/>
                </a:solidFill>
              </a:rPr>
              <a:t>教学项目数据，新增后的数据，学院科研秘书</a:t>
            </a:r>
            <a:r>
              <a:rPr lang="en-US" altLang="zh-CN" sz="2000" dirty="0">
                <a:solidFill>
                  <a:schemeClr val="tx1"/>
                </a:solidFill>
              </a:rPr>
              <a:t>/</a:t>
            </a:r>
            <a:r>
              <a:rPr lang="zh-CN" altLang="en-US" sz="2000" dirty="0">
                <a:solidFill>
                  <a:schemeClr val="tx1"/>
                </a:solidFill>
              </a:rPr>
              <a:t>教学迷失审核通过后需要进行校级审核，校级审核单位如右侧表格所示</a:t>
            </a:r>
            <a:endParaRPr lang="en-US" altLang="zh-CN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SA</a:t>
            </a:r>
            <a:r>
              <a:rPr lang="zh-CN" altLang="en-US" dirty="0"/>
              <a:t>成果信息维护流程（以教学信息为例）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04531" y="933763"/>
            <a:ext cx="5493993" cy="5749687"/>
          </a:xfrm>
        </p:spPr>
        <p:txBody>
          <a:bodyPr/>
          <a:lstStyle/>
          <a:p>
            <a:r>
              <a:rPr lang="zh-CN" altLang="en-US" sz="2000" b="1" dirty="0">
                <a:solidFill>
                  <a:srgbClr val="C00000"/>
                </a:solidFill>
              </a:rPr>
              <a:t>说明：</a:t>
            </a:r>
            <a:r>
              <a:rPr lang="zh-CN" altLang="en-US" sz="1800" dirty="0">
                <a:solidFill>
                  <a:schemeClr val="tx1"/>
                </a:solidFill>
              </a:rPr>
              <a:t>以上成果信息，可在</a:t>
            </a:r>
            <a:r>
              <a:rPr lang="en-US" altLang="zh-CN" sz="1800" dirty="0">
                <a:solidFill>
                  <a:schemeClr val="tx1"/>
                </a:solidFill>
              </a:rPr>
              <a:t>SA</a:t>
            </a:r>
            <a:r>
              <a:rPr lang="zh-CN" altLang="en-US" sz="1800" dirty="0">
                <a:solidFill>
                  <a:schemeClr val="tx1"/>
                </a:solidFill>
              </a:rPr>
              <a:t>维护的数据，进入相关模块页面，按照以下步骤进行维护</a:t>
            </a:r>
            <a:r>
              <a:rPr lang="zh-CN" altLang="en-US" sz="2000" dirty="0">
                <a:solidFill>
                  <a:schemeClr val="tx1"/>
                </a:solidFill>
              </a:rPr>
              <a:t>。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新增</a:t>
            </a: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点击页面右上角“新增”按钮，填写相关字段后点击确认</a:t>
            </a:r>
            <a:r>
              <a:rPr 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修改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“待确认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已退回”状态的信息，可直接修改。“待审核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已通过”状态的信息，需请学院审核人退回后方可修改。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审核</a:t>
            </a: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确认后的信息，需经学院审核人审核通过。审核后符合条件的信息会自动出现申请表。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135" y="883148"/>
            <a:ext cx="5537915" cy="2582042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9591308" y="3296597"/>
            <a:ext cx="2233742" cy="33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r>
              <a:rPr lang="en-US" altLang="zh-CN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7135" y="3904238"/>
            <a:ext cx="5652599" cy="261062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9808102" y="6346265"/>
            <a:ext cx="2233742" cy="33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SA</a:t>
            </a:r>
            <a:r>
              <a:rPr lang="zh-CN" altLang="en-US" dirty="0"/>
              <a:t>成果信息维护说明</a:t>
            </a:r>
          </a:p>
        </p:txBody>
      </p:sp>
      <p:sp>
        <p:nvSpPr>
          <p:cNvPr id="15" name="文本占位符 8"/>
          <p:cNvSpPr txBox="1"/>
          <p:nvPr/>
        </p:nvSpPr>
        <p:spPr>
          <a:xfrm>
            <a:off x="321970" y="965188"/>
            <a:ext cx="9169760" cy="552846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solidFill>
                  <a:srgbClr val="C00000"/>
                </a:solidFill>
              </a:rPr>
              <a:t>成果信息审批流程</a:t>
            </a:r>
            <a:endParaRPr lang="en-US" altLang="en-US" b="1" dirty="0">
              <a:solidFill>
                <a:srgbClr val="C0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2381697"/>
            <a:ext cx="10020300" cy="3073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51" name="组合 50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5" name="图片 54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52" name="文本框 51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53" name="矩形 52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7" name="文本框 56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66" name="矩形 65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系统入口及流程图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8" name="矩形 67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70" name="矩形 69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72" name="矩形 71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4" name="矩形 73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申请表填写及外审确认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76" name="矩形 75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77" name="矩形 76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8" name="矩形 77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教学</a:t>
            </a:r>
            <a:r>
              <a:rPr lang="en-US" altLang="zh-CN" sz="2400" b="1" dirty="0">
                <a:solidFill>
                  <a:schemeClr val="accent2"/>
                </a:solidFill>
              </a:rPr>
              <a:t>/</a:t>
            </a:r>
            <a:r>
              <a:rPr lang="zh-CN" altLang="en-US" sz="2400" b="1" dirty="0">
                <a:solidFill>
                  <a:schemeClr val="accent2"/>
                </a:solidFill>
              </a:rPr>
              <a:t>获奖荣誉信息维护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80" name="矩形 7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81" name="矩形 8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82" name="矩形 81"/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9142847" cy="598488"/>
          </a:xfrm>
        </p:spPr>
        <p:txBody>
          <a:bodyPr/>
          <a:lstStyle/>
          <a:p>
            <a:r>
              <a:rPr lang="zh-CN" altLang="en-US" dirty="0"/>
              <a:t>填报支持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矩形: 圆角 8"/>
          <p:cNvSpPr/>
          <p:nvPr/>
        </p:nvSpPr>
        <p:spPr>
          <a:xfrm>
            <a:off x="1075351" y="896645"/>
            <a:ext cx="10071620" cy="4676842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just"/>
            <a:endParaRPr lang="zh-CN" altLang="en-US" dirty="0"/>
          </a:p>
        </p:txBody>
      </p:sp>
      <p:sp>
        <p:nvSpPr>
          <p:cNvPr id="14" name="right-quote-sign_36811"/>
          <p:cNvSpPr>
            <a:spLocks noChangeAspect="1"/>
          </p:cNvSpPr>
          <p:nvPr/>
        </p:nvSpPr>
        <p:spPr bwMode="auto">
          <a:xfrm>
            <a:off x="10833793" y="5336828"/>
            <a:ext cx="507655" cy="492365"/>
          </a:xfrm>
          <a:custGeom>
            <a:avLst/>
            <a:gdLst>
              <a:gd name="T0" fmla="*/ 314 w 314"/>
              <a:gd name="T1" fmla="*/ 0 h 305"/>
              <a:gd name="T2" fmla="*/ 314 w 314"/>
              <a:gd name="T3" fmla="*/ 158 h 305"/>
              <a:gd name="T4" fmla="*/ 206 w 314"/>
              <a:gd name="T5" fmla="*/ 305 h 305"/>
              <a:gd name="T6" fmla="*/ 170 w 314"/>
              <a:gd name="T7" fmla="*/ 304 h 305"/>
              <a:gd name="T8" fmla="*/ 170 w 314"/>
              <a:gd name="T9" fmla="*/ 243 h 305"/>
              <a:gd name="T10" fmla="*/ 244 w 314"/>
              <a:gd name="T11" fmla="*/ 174 h 305"/>
              <a:gd name="T12" fmla="*/ 243 w 314"/>
              <a:gd name="T13" fmla="*/ 146 h 305"/>
              <a:gd name="T14" fmla="*/ 192 w 314"/>
              <a:gd name="T15" fmla="*/ 146 h 305"/>
              <a:gd name="T16" fmla="*/ 192 w 314"/>
              <a:gd name="T17" fmla="*/ 0 h 305"/>
              <a:gd name="T18" fmla="*/ 314 w 314"/>
              <a:gd name="T19" fmla="*/ 0 h 305"/>
              <a:gd name="T20" fmla="*/ 314 w 314"/>
              <a:gd name="T21" fmla="*/ 0 h 305"/>
              <a:gd name="T22" fmla="*/ 16 w 314"/>
              <a:gd name="T23" fmla="*/ 146 h 305"/>
              <a:gd name="T24" fmla="*/ 67 w 314"/>
              <a:gd name="T25" fmla="*/ 146 h 305"/>
              <a:gd name="T26" fmla="*/ 68 w 314"/>
              <a:gd name="T27" fmla="*/ 174 h 305"/>
              <a:gd name="T28" fmla="*/ 0 w 314"/>
              <a:gd name="T29" fmla="*/ 243 h 305"/>
              <a:gd name="T30" fmla="*/ 0 w 314"/>
              <a:gd name="T31" fmla="*/ 304 h 305"/>
              <a:gd name="T32" fmla="*/ 30 w 314"/>
              <a:gd name="T33" fmla="*/ 305 h 305"/>
              <a:gd name="T34" fmla="*/ 138 w 314"/>
              <a:gd name="T35" fmla="*/ 158 h 305"/>
              <a:gd name="T36" fmla="*/ 138 w 314"/>
              <a:gd name="T37" fmla="*/ 0 h 305"/>
              <a:gd name="T38" fmla="*/ 16 w 314"/>
              <a:gd name="T39" fmla="*/ 0 h 305"/>
              <a:gd name="T40" fmla="*/ 16 w 314"/>
              <a:gd name="T41" fmla="*/ 146 h 305"/>
              <a:gd name="T42" fmla="*/ 16 w 314"/>
              <a:gd name="T43" fmla="*/ 146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4" h="305">
                <a:moveTo>
                  <a:pt x="314" y="0"/>
                </a:moveTo>
                <a:lnTo>
                  <a:pt x="314" y="158"/>
                </a:lnTo>
                <a:cubicBezTo>
                  <a:pt x="314" y="256"/>
                  <a:pt x="278" y="305"/>
                  <a:pt x="206" y="305"/>
                </a:cubicBezTo>
                <a:cubicBezTo>
                  <a:pt x="198" y="305"/>
                  <a:pt x="186" y="305"/>
                  <a:pt x="170" y="304"/>
                </a:cubicBezTo>
                <a:lnTo>
                  <a:pt x="170" y="243"/>
                </a:lnTo>
                <a:cubicBezTo>
                  <a:pt x="219" y="243"/>
                  <a:pt x="244" y="220"/>
                  <a:pt x="244" y="174"/>
                </a:cubicBezTo>
                <a:lnTo>
                  <a:pt x="243" y="146"/>
                </a:lnTo>
                <a:lnTo>
                  <a:pt x="192" y="146"/>
                </a:lnTo>
                <a:lnTo>
                  <a:pt x="192" y="0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16" y="146"/>
                </a:moveTo>
                <a:lnTo>
                  <a:pt x="67" y="146"/>
                </a:lnTo>
                <a:lnTo>
                  <a:pt x="68" y="174"/>
                </a:lnTo>
                <a:cubicBezTo>
                  <a:pt x="68" y="217"/>
                  <a:pt x="45" y="240"/>
                  <a:pt x="0" y="243"/>
                </a:cubicBezTo>
                <a:lnTo>
                  <a:pt x="0" y="304"/>
                </a:lnTo>
                <a:cubicBezTo>
                  <a:pt x="14" y="305"/>
                  <a:pt x="24" y="305"/>
                  <a:pt x="30" y="305"/>
                </a:cubicBezTo>
                <a:cubicBezTo>
                  <a:pt x="102" y="305"/>
                  <a:pt x="138" y="256"/>
                  <a:pt x="138" y="158"/>
                </a:cubicBezTo>
                <a:lnTo>
                  <a:pt x="138" y="0"/>
                </a:lnTo>
                <a:lnTo>
                  <a:pt x="16" y="0"/>
                </a:lnTo>
                <a:lnTo>
                  <a:pt x="16" y="146"/>
                </a:lnTo>
                <a:lnTo>
                  <a:pt x="16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1" name="平行四边形 20"/>
          <p:cNvSpPr/>
          <p:nvPr/>
        </p:nvSpPr>
        <p:spPr>
          <a:xfrm>
            <a:off x="1251578" y="1049611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631710" y="1291704"/>
            <a:ext cx="8897207" cy="164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、可先与各二级单位业务口办公室联系，如无法解决可通过各业务办与网络信息中心取得联系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亦可通过下图“意见反馈”按钮，将问题反馈至网络信息中心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使用支持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 flipV="1">
            <a:off x="10140315" y="8317230"/>
            <a:ext cx="5614035" cy="32251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766" y="1252978"/>
            <a:ext cx="10092744" cy="49746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06318" y="1705708"/>
            <a:ext cx="9379365" cy="172329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4400" spc="300" dirty="0"/>
              <a:t>谢谢！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66168" y="68422"/>
            <a:ext cx="11167679" cy="598488"/>
          </a:xfrm>
        </p:spPr>
        <p:txBody>
          <a:bodyPr/>
          <a:lstStyle/>
          <a:p>
            <a:r>
              <a:rPr lang="zh-CN" altLang="en-US" dirty="0"/>
              <a:t>系统入口</a:t>
            </a:r>
          </a:p>
        </p:txBody>
      </p:sp>
      <p:graphicFrame>
        <p:nvGraphicFramePr>
          <p:cNvPr id="6" name="图示 5"/>
          <p:cNvGraphicFramePr/>
          <p:nvPr/>
        </p:nvGraphicFramePr>
        <p:xfrm>
          <a:off x="608330" y="1551940"/>
          <a:ext cx="3348355" cy="3522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5754" y="1552201"/>
            <a:ext cx="7430369" cy="36504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535673" y="5033343"/>
            <a:ext cx="138912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系统入口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流程图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887" y="1649122"/>
            <a:ext cx="8775879" cy="38423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51" name="组合 50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5" name="图片 54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52" name="文本框 51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53" name="矩形 52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7" name="文本框 56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66" name="矩形 65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系统入口及流程图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8" name="矩形 67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70" name="矩形 69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72" name="矩形 71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4" name="矩形 73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申请表填写及外审确认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76" name="矩形 75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77" name="矩形 76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8" name="矩形 77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成果信息维护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80" name="矩形 7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81" name="矩形 8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82" name="矩形 81"/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进入申请表</a:t>
            </a:r>
          </a:p>
        </p:txBody>
      </p:sp>
      <p:sp>
        <p:nvSpPr>
          <p:cNvPr id="10" name="文本占位符 8"/>
          <p:cNvSpPr txBox="1"/>
          <p:nvPr/>
        </p:nvSpPr>
        <p:spPr>
          <a:xfrm>
            <a:off x="891364" y="1404709"/>
            <a:ext cx="4896888" cy="2349542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页面路径</a:t>
            </a:r>
            <a:r>
              <a:rPr lang="en-US" altLang="en-US" sz="2000" b="1" dirty="0">
                <a:solidFill>
                  <a:srgbClr val="C00000"/>
                </a:solidFill>
              </a:rPr>
              <a:t>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首页</a:t>
            </a:r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评审考核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进入申请表：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选择考核任务，选择申报职务及申报单位，点击开始填报即可进入申请表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485" y="754190"/>
            <a:ext cx="5684392" cy="2821749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9777135" y="3237385"/>
            <a:ext cx="2233742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页面路径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710" y="3709047"/>
            <a:ext cx="5457806" cy="25054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3326" y="4155019"/>
            <a:ext cx="3709307" cy="250336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246893" y="6434245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选择申报任务及申报系列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评审信息及模块切换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954" y="2073498"/>
            <a:ext cx="8711418" cy="42118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26836" y="6116110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评审信息及模块切换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占位符 8"/>
          <p:cNvSpPr txBox="1"/>
          <p:nvPr/>
        </p:nvSpPr>
        <p:spPr>
          <a:xfrm>
            <a:off x="1988395" y="953558"/>
            <a:ext cx="10516991" cy="6020351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3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评审信息</a:t>
            </a:r>
            <a:r>
              <a:rPr lang="en-US" altLang="en-US" sz="2000" b="1" dirty="0">
                <a:solidFill>
                  <a:srgbClr val="C00000"/>
                </a:solidFill>
              </a:rPr>
              <a:t>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申请表顶部展示本次评审的公告、截止日期等相关信息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模块切换：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点击顶部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侧面模块名字，可切换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定位到申请表相关模块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申请表操作</a:t>
            </a:r>
          </a:p>
        </p:txBody>
      </p:sp>
      <p:sp>
        <p:nvSpPr>
          <p:cNvPr id="7" name="文本占位符 8"/>
          <p:cNvSpPr txBox="1"/>
          <p:nvPr/>
        </p:nvSpPr>
        <p:spPr>
          <a:xfrm>
            <a:off x="481567" y="1468713"/>
            <a:ext cx="5404077" cy="6020351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操作：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导出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：可导出申请表和简表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撤销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：撤销此次申报，撤销后可重新选择申报职务及申报单位再次进行申报（撤销后代表性成果相关信息会被清空，再次申报需重新填写）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下一步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：切换到下一个模块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预览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：预览简表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109" y="1306848"/>
            <a:ext cx="6056225" cy="34918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774061" y="4798725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申请表基本操作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sp>
        <p:nvSpPr>
          <p:cNvPr id="10" name="文本占位符 8"/>
          <p:cNvSpPr txBox="1"/>
          <p:nvPr/>
        </p:nvSpPr>
        <p:spPr>
          <a:xfrm>
            <a:off x="379452" y="1875967"/>
            <a:ext cx="4514521" cy="3415159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基本信息</a:t>
            </a:r>
            <a:r>
              <a:rPr lang="en-US" altLang="en-US" sz="2000" b="1" dirty="0">
                <a:solidFill>
                  <a:srgbClr val="C00000"/>
                </a:solidFill>
              </a:rPr>
              <a:t>：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不可编辑部分数据来源于人事系统，若数据有误，可联系人事干事至人事系统修改，隔天申请表自动更新。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可编辑部分填写完成后，需点击保存按钮保存。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en-US" b="1" dirty="0">
              <a:solidFill>
                <a:srgbClr val="C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973" y="840347"/>
            <a:ext cx="7010400" cy="54864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632395" y="6196584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个人信息部分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arrow&quot;,&quot;Name&quot;:&quot;窄&quot;,&quot;HeaderHeight&quot;:10.0,&quot;FooterHeight&quot;:5.0,&quot;SideMargin&quot;:2.5,&quot;TopMargin&quot;:0.0,&quot;BottomMargin&quot;:0.0,&quot;IntervalMargin&quot;:1.0,&quot;SettingType&quot;:&quot;System&quot;}"/>
  <p:tag name="KSO_WPP_MARK_KEY" val="86edaa2f-da96-4384-b8cd-a6f702c05c90"/>
  <p:tag name="COMMONDATA" val="eyJoZGlkIjoiN2Y3ZmZhMjAyNTk5ODlhZjBhMjM4YWRiYTU3ODcxMT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137d70d-cc54-4c19-adf9-095b765a96f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137d70d-cc54-4c19-adf9-095b765a96f0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137d70d-cc54-4c19-adf9-095b765a96f0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137d70d-cc54-4c19-adf9-095b765a96f0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SJTU5YH</Template>
  <TotalTime>9</TotalTime>
  <Words>1826</Words>
  <Application>Microsoft Office PowerPoint</Application>
  <PresentationFormat>宽屏</PresentationFormat>
  <Paragraphs>295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等线</vt:lpstr>
      <vt:lpstr>微软雅黑</vt:lpstr>
      <vt:lpstr>Arial</vt:lpstr>
      <vt:lpstr>Tahoma</vt:lpstr>
      <vt:lpstr>Times New Roman</vt:lpstr>
      <vt:lpstr>Wingdings</vt:lpstr>
      <vt:lpstr>Office 主题​​</vt:lpstr>
      <vt:lpstr>2_Office 主题​​</vt:lpstr>
      <vt:lpstr>3_Office 主题​​</vt:lpstr>
      <vt:lpstr>4_Office 主题​​</vt:lpstr>
      <vt:lpstr>2024年高级专业技术职务申报 信息化操作指南（填报篇）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职称评审考核SA填报功能使用手册</dc:title>
  <dc:creator>wutingting</dc:creator>
  <cp:lastModifiedBy>烨天 丁</cp:lastModifiedBy>
  <cp:revision>764</cp:revision>
  <dcterms:created xsi:type="dcterms:W3CDTF">2023-09-27T00:55:15Z</dcterms:created>
  <dcterms:modified xsi:type="dcterms:W3CDTF">2024-10-08T09:31:20Z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1640910E9C2C4720A58442C3BB2240C7</vt:lpwstr>
  </property>
  <property fmtid="{D5CDD505-2E9C-101B-9397-08002B2CF9AE}" pid="3" name="KSOProductBuildVer">
    <vt:lpwstr>2052-5.0.0.7548</vt:lpwstr>
  </property>
</Properties>
</file>