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437" r:id="rId3"/>
    <p:sldId id="436" r:id="rId4"/>
    <p:sldId id="1775" r:id="rId5"/>
    <p:sldId id="1777" r:id="rId6"/>
    <p:sldId id="1778" r:id="rId7"/>
    <p:sldId id="1776" r:id="rId8"/>
    <p:sldId id="1759" r:id="rId9"/>
    <p:sldId id="463" r:id="rId10"/>
    <p:sldId id="1789" r:id="rId11"/>
    <p:sldId id="1779" r:id="rId12"/>
    <p:sldId id="1763" r:id="rId13"/>
    <p:sldId id="1783" r:id="rId14"/>
    <p:sldId id="1766" r:id="rId15"/>
    <p:sldId id="1768" r:id="rId16"/>
    <p:sldId id="1769" r:id="rId17"/>
    <p:sldId id="1780" r:id="rId18"/>
    <p:sldId id="1781" r:id="rId19"/>
    <p:sldId id="1782" r:id="rId20"/>
    <p:sldId id="464" r:id="rId21"/>
    <p:sldId id="402" r:id="rId22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63">
          <p15:clr>
            <a:srgbClr val="A4A3A4"/>
          </p15:clr>
        </p15:guide>
        <p15:guide id="2" orient="horz" pos="1003">
          <p15:clr>
            <a:srgbClr val="A4A3A4"/>
          </p15:clr>
        </p15:guide>
        <p15:guide id="3" orient="horz" pos="1502">
          <p15:clr>
            <a:srgbClr val="A4A3A4"/>
          </p15:clr>
        </p15:guide>
        <p15:guide id="4" orient="horz" pos="3113">
          <p15:clr>
            <a:srgbClr val="A4A3A4"/>
          </p15:clr>
        </p15:guide>
        <p15:guide id="5" pos="2128">
          <p15:clr>
            <a:srgbClr val="A4A3A4"/>
          </p15:clr>
        </p15:guide>
        <p15:guide id="6" pos="4067">
          <p15:clr>
            <a:srgbClr val="A4A3A4"/>
          </p15:clr>
        </p15:guide>
        <p15:guide id="7" pos="5972">
          <p15:clr>
            <a:srgbClr val="A4A3A4"/>
          </p15:clr>
        </p15:guide>
        <p15:guide id="8" pos="5292">
          <p15:clr>
            <a:srgbClr val="A4A3A4"/>
          </p15:clr>
        </p15:guide>
        <p15:guide id="9" pos="22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36A"/>
    <a:srgbClr val="44546A"/>
    <a:srgbClr val="FFF7E1"/>
    <a:srgbClr val="DDDDFF"/>
    <a:srgbClr val="DD1922"/>
    <a:srgbClr val="DB6B6E"/>
    <a:srgbClr val="DB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29" autoAdjust="0"/>
    <p:restoredTop sz="86372" autoAdjust="0"/>
  </p:normalViewPr>
  <p:slideViewPr>
    <p:cSldViewPr snapToGrid="0" showGuides="1">
      <p:cViewPr varScale="1">
        <p:scale>
          <a:sx n="73" d="100"/>
          <a:sy n="73" d="100"/>
        </p:scale>
        <p:origin x="84" y="84"/>
      </p:cViewPr>
      <p:guideLst>
        <p:guide pos="3863"/>
        <p:guide orient="horz" pos="1003"/>
        <p:guide orient="horz" pos="1502"/>
        <p:guide orient="horz" pos="3113"/>
        <p:guide pos="2128"/>
        <p:guide pos="4067"/>
        <p:guide pos="5972"/>
        <p:guide pos="5292"/>
        <p:guide pos="22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966"/>
    </p:cViewPr>
  </p:sorterViewPr>
  <p:notesViewPr>
    <p:cSldViewPr snapToGrid="0">
      <p:cViewPr varScale="1">
        <p:scale>
          <a:sx n="85" d="100"/>
          <a:sy n="85" d="100"/>
        </p:scale>
        <p:origin x="380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ED6A0D-A6FF-D14E-BDB6-0C0E485C6B3E}" type="doc">
      <dgm:prSet loTypeId="urn:microsoft.com/office/officeart/2005/8/layout/list1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01191341-342C-8A43-BE95-FE3DB1589103}">
      <dgm:prSet custT="1"/>
      <dgm:spPr/>
      <dgm:t>
        <a:bodyPr/>
        <a:lstStyle/>
        <a:p>
          <a:r>
            <a:rPr lang="zh-CN" altLang="en-US" sz="2400" b="1" dirty="0"/>
            <a:t>系统地址</a:t>
          </a:r>
          <a:endParaRPr lang="zh-CN" altLang="en-US" sz="2400" dirty="0"/>
        </a:p>
      </dgm:t>
    </dgm:pt>
    <dgm:pt modelId="{A97A3EAD-A55A-D34A-B679-95491A1CDBFB}" type="parTrans" cxnId="{3D453970-A928-3B41-AAB9-F8F6EDDBB0B2}">
      <dgm:prSet/>
      <dgm:spPr/>
      <dgm:t>
        <a:bodyPr/>
        <a:lstStyle/>
        <a:p>
          <a:endParaRPr lang="zh-CN" altLang="en-US"/>
        </a:p>
      </dgm:t>
    </dgm:pt>
    <dgm:pt modelId="{2D6B228B-EA19-6640-AACA-D6D9022AD117}" type="sibTrans" cxnId="{3D453970-A928-3B41-AAB9-F8F6EDDBB0B2}">
      <dgm:prSet/>
      <dgm:spPr/>
      <dgm:t>
        <a:bodyPr/>
        <a:lstStyle/>
        <a:p>
          <a:endParaRPr lang="zh-CN" altLang="en-US"/>
        </a:p>
      </dgm:t>
    </dgm:pt>
    <dgm:pt modelId="{63D830A3-6E4C-F74A-A973-68A2068CCE7B}">
      <dgm:prSet custT="1"/>
      <dgm:spPr/>
      <dgm:t>
        <a:bodyPr/>
        <a:lstStyle/>
        <a:p>
          <a:pPr>
            <a:buNone/>
          </a:pPr>
          <a:r>
            <a:rPr lang="en-US" sz="2800" i="1" u="sng" dirty="0"/>
            <a:t>sa.sjtu.edu.cn</a:t>
          </a:r>
          <a:endParaRPr lang="zh-CN" sz="2800" dirty="0"/>
        </a:p>
      </dgm:t>
    </dgm:pt>
    <dgm:pt modelId="{0FE34728-C1B3-A249-9B1D-22A2CC88AF7B}" type="parTrans" cxnId="{20C26975-C664-E24F-B5C3-A708780DBE56}">
      <dgm:prSet/>
      <dgm:spPr/>
      <dgm:t>
        <a:bodyPr/>
        <a:lstStyle/>
        <a:p>
          <a:endParaRPr lang="zh-CN" altLang="en-US"/>
        </a:p>
      </dgm:t>
    </dgm:pt>
    <dgm:pt modelId="{9EC89153-0734-784E-BE4F-10051C51F692}" type="sibTrans" cxnId="{20C26975-C664-E24F-B5C3-A708780DBE56}">
      <dgm:prSet/>
      <dgm:spPr/>
      <dgm:t>
        <a:bodyPr/>
        <a:lstStyle/>
        <a:p>
          <a:endParaRPr lang="zh-CN" altLang="en-US"/>
        </a:p>
      </dgm:t>
    </dgm:pt>
    <dgm:pt modelId="{8E25C2EA-AD51-3747-BA3A-BBB02C1D753C}">
      <dgm:prSet custT="1"/>
      <dgm:spPr/>
      <dgm:t>
        <a:bodyPr/>
        <a:lstStyle/>
        <a:p>
          <a:r>
            <a:rPr lang="zh-CN" altLang="en-US" sz="2400" b="1" dirty="0"/>
            <a:t>菜单路径</a:t>
          </a:r>
          <a:endParaRPr lang="zh-CN" altLang="en-US" sz="2400" dirty="0"/>
        </a:p>
      </dgm:t>
    </dgm:pt>
    <dgm:pt modelId="{C2D94E2A-0BC9-1749-A293-1FD01FCD2273}" type="sibTrans" cxnId="{BFB76A5B-DFA1-0042-B519-17F56A5B06C3}">
      <dgm:prSet/>
      <dgm:spPr/>
      <dgm:t>
        <a:bodyPr/>
        <a:lstStyle/>
        <a:p>
          <a:endParaRPr lang="zh-CN" altLang="en-US"/>
        </a:p>
      </dgm:t>
    </dgm:pt>
    <dgm:pt modelId="{360CE4D4-FEA7-3E4F-8E2A-015E7F5D10B4}" type="parTrans" cxnId="{BFB76A5B-DFA1-0042-B519-17F56A5B06C3}">
      <dgm:prSet/>
      <dgm:spPr/>
      <dgm:t>
        <a:bodyPr/>
        <a:lstStyle/>
        <a:p>
          <a:endParaRPr lang="zh-CN" altLang="en-US"/>
        </a:p>
      </dgm:t>
    </dgm:pt>
    <dgm:pt modelId="{E581C658-7BB9-2D41-A6EB-F81D56CAE2BF}">
      <dgm:prSet custT="1"/>
      <dgm:spPr/>
      <dgm:t>
        <a:bodyPr/>
        <a:lstStyle/>
        <a:p>
          <a:pPr>
            <a:buNone/>
          </a:pPr>
          <a:r>
            <a:rPr lang="zh-CN" altLang="en-US" sz="15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ahoma" panose="020B0604030504040204"/>
              <a:ea typeface="微软雅黑"/>
              <a:cs typeface="+mn-cs"/>
            </a:rPr>
            <a:t>成果信息维护</a:t>
          </a:r>
          <a:r>
            <a:rPr lang="zh-CN" altLang="en-US" sz="1500" kern="1200" dirty="0"/>
            <a:t>：各分类信息菜单</a:t>
          </a:r>
          <a:endParaRPr lang="zh-CN" sz="1500" kern="1200" dirty="0"/>
        </a:p>
      </dgm:t>
    </dgm:pt>
    <dgm:pt modelId="{8F335133-9541-FB4B-9837-697BEA7BF730}" type="sibTrans" cxnId="{D36EAED7-8839-6746-96E9-C899A58F41FF}">
      <dgm:prSet/>
      <dgm:spPr/>
      <dgm:t>
        <a:bodyPr/>
        <a:lstStyle/>
        <a:p>
          <a:endParaRPr lang="zh-CN" altLang="en-US"/>
        </a:p>
      </dgm:t>
    </dgm:pt>
    <dgm:pt modelId="{6CD05163-F19C-A445-9BE4-1D0041CFA7AC}" type="parTrans" cxnId="{D36EAED7-8839-6746-96E9-C899A58F41FF}">
      <dgm:prSet/>
      <dgm:spPr/>
      <dgm:t>
        <a:bodyPr/>
        <a:lstStyle/>
        <a:p>
          <a:endParaRPr lang="zh-CN" altLang="en-US"/>
        </a:p>
      </dgm:t>
    </dgm:pt>
    <dgm:pt modelId="{1BB78A69-8140-3444-9468-E1418A4ED0EB}">
      <dgm:prSet custT="1"/>
      <dgm:spPr/>
      <dgm:t>
        <a:bodyPr/>
        <a:lstStyle/>
        <a:p>
          <a:pPr>
            <a:buNone/>
          </a:pPr>
          <a:r>
            <a:rPr lang="zh-CN" altLang="en-US" sz="1500" b="1" kern="1200" dirty="0"/>
            <a:t>申请表填写</a:t>
          </a:r>
          <a:r>
            <a:rPr lang="zh-CN" altLang="en-US" sz="1500" kern="1200" dirty="0"/>
            <a:t>：分类信息</a:t>
          </a:r>
          <a:r>
            <a:rPr lang="en-US" altLang="zh-CN" sz="1500" kern="1200" dirty="0"/>
            <a:t>-</a:t>
          </a:r>
          <a:r>
            <a:rPr lang="zh-CN" altLang="en-US" sz="1500" kern="1200" dirty="0"/>
            <a:t>评审考核</a:t>
          </a:r>
        </a:p>
      </dgm:t>
    </dgm:pt>
    <dgm:pt modelId="{7BE32AB1-0E68-6A45-BAF4-C6FC7F6B2F16}" type="sibTrans" cxnId="{734006F0-DABB-1541-9A2D-7B0E9CC73CB3}">
      <dgm:prSet/>
      <dgm:spPr/>
      <dgm:t>
        <a:bodyPr/>
        <a:lstStyle/>
        <a:p>
          <a:endParaRPr lang="zh-CN" altLang="en-US"/>
        </a:p>
      </dgm:t>
    </dgm:pt>
    <dgm:pt modelId="{66B263CE-8E5D-9E4E-922E-C26C0D237B62}" type="parTrans" cxnId="{734006F0-DABB-1541-9A2D-7B0E9CC73CB3}">
      <dgm:prSet/>
      <dgm:spPr/>
      <dgm:t>
        <a:bodyPr/>
        <a:lstStyle/>
        <a:p>
          <a:endParaRPr lang="zh-CN" altLang="en-US"/>
        </a:p>
      </dgm:t>
    </dgm:pt>
    <dgm:pt modelId="{C9A9E46A-E84E-4B44-8D79-8646224EA250}" type="pres">
      <dgm:prSet presAssocID="{F3ED6A0D-A6FF-D14E-BDB6-0C0E485C6B3E}" presName="linear" presStyleCnt="0">
        <dgm:presLayoutVars>
          <dgm:dir/>
          <dgm:animLvl val="lvl"/>
          <dgm:resizeHandles val="exact"/>
        </dgm:presLayoutVars>
      </dgm:prSet>
      <dgm:spPr/>
    </dgm:pt>
    <dgm:pt modelId="{80A4C40D-B549-F746-AE57-5ADC06155681}" type="pres">
      <dgm:prSet presAssocID="{01191341-342C-8A43-BE95-FE3DB1589103}" presName="parentLin" presStyleCnt="0"/>
      <dgm:spPr/>
    </dgm:pt>
    <dgm:pt modelId="{2D7DE665-CCC9-5648-8B21-8F2292F83267}" type="pres">
      <dgm:prSet presAssocID="{01191341-342C-8A43-BE95-FE3DB1589103}" presName="parentLeftMargin" presStyleLbl="node1" presStyleIdx="0" presStyleCnt="2"/>
      <dgm:spPr/>
    </dgm:pt>
    <dgm:pt modelId="{B956CFF0-1D36-CD46-AD14-389E0A116C90}" type="pres">
      <dgm:prSet presAssocID="{01191341-342C-8A43-BE95-FE3DB1589103}" presName="parentText" presStyleLbl="node1" presStyleIdx="0" presStyleCnt="2" custScaleX="69434" custScaleY="43438">
        <dgm:presLayoutVars>
          <dgm:chMax val="0"/>
          <dgm:bulletEnabled val="1"/>
        </dgm:presLayoutVars>
      </dgm:prSet>
      <dgm:spPr/>
    </dgm:pt>
    <dgm:pt modelId="{B6B7D289-7222-EF44-A6DD-55D536A1719F}" type="pres">
      <dgm:prSet presAssocID="{01191341-342C-8A43-BE95-FE3DB1589103}" presName="negativeSpace" presStyleCnt="0"/>
      <dgm:spPr/>
    </dgm:pt>
    <dgm:pt modelId="{48C392EE-17AC-474B-AD5A-A5C3963431E5}" type="pres">
      <dgm:prSet presAssocID="{01191341-342C-8A43-BE95-FE3DB1589103}" presName="childText" presStyleLbl="conFgAcc1" presStyleIdx="0" presStyleCnt="2">
        <dgm:presLayoutVars>
          <dgm:bulletEnabled val="1"/>
        </dgm:presLayoutVars>
      </dgm:prSet>
      <dgm:spPr/>
    </dgm:pt>
    <dgm:pt modelId="{BD787EFF-037D-274B-9BEC-706E244B452D}" type="pres">
      <dgm:prSet presAssocID="{2D6B228B-EA19-6640-AACA-D6D9022AD117}" presName="spaceBetweenRectangles" presStyleCnt="0"/>
      <dgm:spPr/>
    </dgm:pt>
    <dgm:pt modelId="{5A5F71CC-4D5D-DF47-8FEE-55B38B60E442}" type="pres">
      <dgm:prSet presAssocID="{8E25C2EA-AD51-3747-BA3A-BBB02C1D753C}" presName="parentLin" presStyleCnt="0"/>
      <dgm:spPr/>
    </dgm:pt>
    <dgm:pt modelId="{309415CA-20F5-804B-8907-F8A172261A1F}" type="pres">
      <dgm:prSet presAssocID="{8E25C2EA-AD51-3747-BA3A-BBB02C1D753C}" presName="parentLeftMargin" presStyleLbl="node1" presStyleIdx="0" presStyleCnt="2"/>
      <dgm:spPr/>
    </dgm:pt>
    <dgm:pt modelId="{8BBAA262-69C2-C941-A3B6-7B562379CF67}" type="pres">
      <dgm:prSet presAssocID="{8E25C2EA-AD51-3747-BA3A-BBB02C1D753C}" presName="parentText" presStyleLbl="node1" presStyleIdx="1" presStyleCnt="2" custScaleX="68759" custScaleY="40068">
        <dgm:presLayoutVars>
          <dgm:chMax val="0"/>
          <dgm:bulletEnabled val="1"/>
        </dgm:presLayoutVars>
      </dgm:prSet>
      <dgm:spPr/>
    </dgm:pt>
    <dgm:pt modelId="{8AA40A19-3400-5944-98FE-C0F3E3C079CB}" type="pres">
      <dgm:prSet presAssocID="{8E25C2EA-AD51-3747-BA3A-BBB02C1D753C}" presName="negativeSpace" presStyleCnt="0"/>
      <dgm:spPr/>
    </dgm:pt>
    <dgm:pt modelId="{3530F8A6-A8C7-1D4B-96B2-A6EDBF0C48C8}" type="pres">
      <dgm:prSet presAssocID="{8E25C2EA-AD51-3747-BA3A-BBB02C1D753C}" presName="childText" presStyleLbl="conFgAcc1" presStyleIdx="1" presStyleCnt="2" custLinFactNeighborX="27480" custLinFactNeighborY="37287">
        <dgm:presLayoutVars>
          <dgm:bulletEnabled val="1"/>
        </dgm:presLayoutVars>
      </dgm:prSet>
      <dgm:spPr/>
    </dgm:pt>
  </dgm:ptLst>
  <dgm:cxnLst>
    <dgm:cxn modelId="{90300D12-AA38-0447-9F49-B12FDCE6160D}" type="presOf" srcId="{8E25C2EA-AD51-3747-BA3A-BBB02C1D753C}" destId="{8BBAA262-69C2-C941-A3B6-7B562379CF67}" srcOrd="1" destOrd="0" presId="urn:microsoft.com/office/officeart/2005/8/layout/list1#1"/>
    <dgm:cxn modelId="{FEC00A22-2475-CA45-8A26-E4744285CB8F}" type="presOf" srcId="{63D830A3-6E4C-F74A-A973-68A2068CCE7B}" destId="{48C392EE-17AC-474B-AD5A-A5C3963431E5}" srcOrd="0" destOrd="0" presId="urn:microsoft.com/office/officeart/2005/8/layout/list1#1"/>
    <dgm:cxn modelId="{BFB76A5B-DFA1-0042-B519-17F56A5B06C3}" srcId="{F3ED6A0D-A6FF-D14E-BDB6-0C0E485C6B3E}" destId="{8E25C2EA-AD51-3747-BA3A-BBB02C1D753C}" srcOrd="1" destOrd="0" parTransId="{360CE4D4-FEA7-3E4F-8E2A-015E7F5D10B4}" sibTransId="{C2D94E2A-0BC9-1749-A293-1FD01FCD2273}"/>
    <dgm:cxn modelId="{BB290641-7B99-D042-A2BB-DF97FE811A77}" type="presOf" srcId="{E581C658-7BB9-2D41-A6EB-F81D56CAE2BF}" destId="{3530F8A6-A8C7-1D4B-96B2-A6EDBF0C48C8}" srcOrd="0" destOrd="1" presId="urn:microsoft.com/office/officeart/2005/8/layout/list1#1"/>
    <dgm:cxn modelId="{D123986F-5165-2640-AC22-7BE1A8B57492}" type="presOf" srcId="{8E25C2EA-AD51-3747-BA3A-BBB02C1D753C}" destId="{309415CA-20F5-804B-8907-F8A172261A1F}" srcOrd="0" destOrd="0" presId="urn:microsoft.com/office/officeart/2005/8/layout/list1#1"/>
    <dgm:cxn modelId="{3D453970-A928-3B41-AAB9-F8F6EDDBB0B2}" srcId="{F3ED6A0D-A6FF-D14E-BDB6-0C0E485C6B3E}" destId="{01191341-342C-8A43-BE95-FE3DB1589103}" srcOrd="0" destOrd="0" parTransId="{A97A3EAD-A55A-D34A-B679-95491A1CDBFB}" sibTransId="{2D6B228B-EA19-6640-AACA-D6D9022AD117}"/>
    <dgm:cxn modelId="{20C26975-C664-E24F-B5C3-A708780DBE56}" srcId="{01191341-342C-8A43-BE95-FE3DB1589103}" destId="{63D830A3-6E4C-F74A-A973-68A2068CCE7B}" srcOrd="0" destOrd="0" parTransId="{0FE34728-C1B3-A249-9B1D-22A2CC88AF7B}" sibTransId="{9EC89153-0734-784E-BE4F-10051C51F692}"/>
    <dgm:cxn modelId="{F1E232A7-B06D-904E-A3B1-C1B9D36DB6D0}" type="presOf" srcId="{F3ED6A0D-A6FF-D14E-BDB6-0C0E485C6B3E}" destId="{C9A9E46A-E84E-4B44-8D79-8646224EA250}" srcOrd="0" destOrd="0" presId="urn:microsoft.com/office/officeart/2005/8/layout/list1#1"/>
    <dgm:cxn modelId="{3FFA8BD2-0305-6C47-8E74-84F10A96065C}" type="presOf" srcId="{01191341-342C-8A43-BE95-FE3DB1589103}" destId="{B956CFF0-1D36-CD46-AD14-389E0A116C90}" srcOrd="1" destOrd="0" presId="urn:microsoft.com/office/officeart/2005/8/layout/list1#1"/>
    <dgm:cxn modelId="{D36EAED7-8839-6746-96E9-C899A58F41FF}" srcId="{8E25C2EA-AD51-3747-BA3A-BBB02C1D753C}" destId="{E581C658-7BB9-2D41-A6EB-F81D56CAE2BF}" srcOrd="1" destOrd="0" parTransId="{6CD05163-F19C-A445-9BE4-1D0041CFA7AC}" sibTransId="{8F335133-9541-FB4B-9837-697BEA7BF730}"/>
    <dgm:cxn modelId="{734006F0-DABB-1541-9A2D-7B0E9CC73CB3}" srcId="{8E25C2EA-AD51-3747-BA3A-BBB02C1D753C}" destId="{1BB78A69-8140-3444-9468-E1418A4ED0EB}" srcOrd="0" destOrd="0" parTransId="{66B263CE-8E5D-9E4E-922E-C26C0D237B62}" sibTransId="{7BE32AB1-0E68-6A45-BAF4-C6FC7F6B2F16}"/>
    <dgm:cxn modelId="{0C7E9CF3-767D-AE4A-BE04-EC2FE37472DE}" type="presOf" srcId="{01191341-342C-8A43-BE95-FE3DB1589103}" destId="{2D7DE665-CCC9-5648-8B21-8F2292F83267}" srcOrd="0" destOrd="0" presId="urn:microsoft.com/office/officeart/2005/8/layout/list1#1"/>
    <dgm:cxn modelId="{402A41F9-58B5-5248-A68F-56FE9CF674D9}" type="presOf" srcId="{1BB78A69-8140-3444-9468-E1418A4ED0EB}" destId="{3530F8A6-A8C7-1D4B-96B2-A6EDBF0C48C8}" srcOrd="0" destOrd="0" presId="urn:microsoft.com/office/officeart/2005/8/layout/list1#1"/>
    <dgm:cxn modelId="{207F66DE-1245-034D-9AB1-4ECDF16D4689}" type="presParOf" srcId="{C9A9E46A-E84E-4B44-8D79-8646224EA250}" destId="{80A4C40D-B549-F746-AE57-5ADC06155681}" srcOrd="0" destOrd="0" presId="urn:microsoft.com/office/officeart/2005/8/layout/list1#1"/>
    <dgm:cxn modelId="{985D7CD5-F63F-E548-8582-96AA7E365260}" type="presParOf" srcId="{80A4C40D-B549-F746-AE57-5ADC06155681}" destId="{2D7DE665-CCC9-5648-8B21-8F2292F83267}" srcOrd="0" destOrd="0" presId="urn:microsoft.com/office/officeart/2005/8/layout/list1#1"/>
    <dgm:cxn modelId="{0AAD1169-BADA-3A42-829E-EC47895B2DA9}" type="presParOf" srcId="{80A4C40D-B549-F746-AE57-5ADC06155681}" destId="{B956CFF0-1D36-CD46-AD14-389E0A116C90}" srcOrd="1" destOrd="0" presId="urn:microsoft.com/office/officeart/2005/8/layout/list1#1"/>
    <dgm:cxn modelId="{24D5D477-CD14-D941-87CD-3598F1DB1EC3}" type="presParOf" srcId="{C9A9E46A-E84E-4B44-8D79-8646224EA250}" destId="{B6B7D289-7222-EF44-A6DD-55D536A1719F}" srcOrd="1" destOrd="0" presId="urn:microsoft.com/office/officeart/2005/8/layout/list1#1"/>
    <dgm:cxn modelId="{6E485A3C-DB2F-704F-84C7-CD5370CC7425}" type="presParOf" srcId="{C9A9E46A-E84E-4B44-8D79-8646224EA250}" destId="{48C392EE-17AC-474B-AD5A-A5C3963431E5}" srcOrd="2" destOrd="0" presId="urn:microsoft.com/office/officeart/2005/8/layout/list1#1"/>
    <dgm:cxn modelId="{0608EB78-CA61-0F43-8F98-3BA7C86C670E}" type="presParOf" srcId="{C9A9E46A-E84E-4B44-8D79-8646224EA250}" destId="{BD787EFF-037D-274B-9BEC-706E244B452D}" srcOrd="3" destOrd="0" presId="urn:microsoft.com/office/officeart/2005/8/layout/list1#1"/>
    <dgm:cxn modelId="{4C941D94-A0FB-2643-B931-2851120F697C}" type="presParOf" srcId="{C9A9E46A-E84E-4B44-8D79-8646224EA250}" destId="{5A5F71CC-4D5D-DF47-8FEE-55B38B60E442}" srcOrd="4" destOrd="0" presId="urn:microsoft.com/office/officeart/2005/8/layout/list1#1"/>
    <dgm:cxn modelId="{DA22027A-7A53-0241-9685-0F1B299AFD06}" type="presParOf" srcId="{5A5F71CC-4D5D-DF47-8FEE-55B38B60E442}" destId="{309415CA-20F5-804B-8907-F8A172261A1F}" srcOrd="0" destOrd="0" presId="urn:microsoft.com/office/officeart/2005/8/layout/list1#1"/>
    <dgm:cxn modelId="{7E9FF8BD-3742-5448-91A2-DAB426B86B7A}" type="presParOf" srcId="{5A5F71CC-4D5D-DF47-8FEE-55B38B60E442}" destId="{8BBAA262-69C2-C941-A3B6-7B562379CF67}" srcOrd="1" destOrd="0" presId="urn:microsoft.com/office/officeart/2005/8/layout/list1#1"/>
    <dgm:cxn modelId="{6356CB98-0504-244D-B306-4996754093F1}" type="presParOf" srcId="{C9A9E46A-E84E-4B44-8D79-8646224EA250}" destId="{8AA40A19-3400-5944-98FE-C0F3E3C079CB}" srcOrd="5" destOrd="0" presId="urn:microsoft.com/office/officeart/2005/8/layout/list1#1"/>
    <dgm:cxn modelId="{995944C8-811C-1F41-B2FC-6D39212C5D60}" type="presParOf" srcId="{C9A9E46A-E84E-4B44-8D79-8646224EA250}" destId="{3530F8A6-A8C7-1D4B-96B2-A6EDBF0C48C8}" srcOrd="6" destOrd="0" presId="urn:microsoft.com/office/officeart/2005/8/layout/lis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392EE-17AC-474B-AD5A-A5C3963431E5}">
      <dsp:nvSpPr>
        <dsp:cNvPr id="0" name=""/>
        <dsp:cNvSpPr/>
      </dsp:nvSpPr>
      <dsp:spPr>
        <a:xfrm>
          <a:off x="0" y="2854"/>
          <a:ext cx="3348355" cy="162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870" tIns="1020572" rIns="259870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800" i="1" u="sng" kern="1200" dirty="0"/>
            <a:t>sa.sjtu.edu.cn</a:t>
          </a:r>
          <a:endParaRPr lang="zh-CN" sz="2800" kern="1200" dirty="0"/>
        </a:p>
      </dsp:txBody>
      <dsp:txXfrm>
        <a:off x="0" y="2854"/>
        <a:ext cx="3348355" cy="1620675"/>
      </dsp:txXfrm>
    </dsp:sp>
    <dsp:sp modelId="{B956CFF0-1D36-CD46-AD14-389E0A116C90}">
      <dsp:nvSpPr>
        <dsp:cNvPr id="0" name=""/>
        <dsp:cNvSpPr/>
      </dsp:nvSpPr>
      <dsp:spPr>
        <a:xfrm>
          <a:off x="167417" y="97772"/>
          <a:ext cx="1627427" cy="6283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592" tIns="0" rIns="8859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b="1" kern="1200" dirty="0"/>
            <a:t>系统地址</a:t>
          </a:r>
          <a:endParaRPr lang="zh-CN" altLang="en-US" sz="2400" kern="1200" dirty="0"/>
        </a:p>
      </dsp:txBody>
      <dsp:txXfrm>
        <a:off x="198089" y="128444"/>
        <a:ext cx="1566083" cy="566977"/>
      </dsp:txXfrm>
    </dsp:sp>
    <dsp:sp modelId="{3530F8A6-A8C7-1D4B-96B2-A6EDBF0C48C8}">
      <dsp:nvSpPr>
        <dsp:cNvPr id="0" name=""/>
        <dsp:cNvSpPr/>
      </dsp:nvSpPr>
      <dsp:spPr>
        <a:xfrm>
          <a:off x="0" y="1747320"/>
          <a:ext cx="3348355" cy="1775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870" tIns="1020572" rIns="25987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zh-CN" altLang="en-US" sz="1500" b="1" kern="1200" dirty="0"/>
            <a:t>申请表填写</a:t>
          </a:r>
          <a:r>
            <a:rPr lang="zh-CN" altLang="en-US" sz="1500" kern="1200" dirty="0"/>
            <a:t>：分类信息</a:t>
          </a:r>
          <a:r>
            <a:rPr lang="en-US" altLang="zh-CN" sz="1500" kern="1200" dirty="0"/>
            <a:t>-</a:t>
          </a:r>
          <a:r>
            <a:rPr lang="zh-CN" altLang="en-US" sz="1500" kern="1200" dirty="0"/>
            <a:t>评审考核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zh-CN" altLang="en-US" sz="15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ahoma" panose="020B0604030504040204"/>
              <a:ea typeface="微软雅黑"/>
              <a:cs typeface="+mn-cs"/>
            </a:rPr>
            <a:t>成果信息维护</a:t>
          </a:r>
          <a:r>
            <a:rPr lang="zh-CN" altLang="en-US" sz="1500" kern="1200" dirty="0"/>
            <a:t>：各分类信息菜单</a:t>
          </a:r>
          <a:endParaRPr lang="zh-CN" sz="1500" kern="1200" dirty="0"/>
        </a:p>
      </dsp:txBody>
      <dsp:txXfrm>
        <a:off x="0" y="1747320"/>
        <a:ext cx="3348355" cy="1775025"/>
      </dsp:txXfrm>
    </dsp:sp>
    <dsp:sp modelId="{8BBAA262-69C2-C941-A3B6-7B562379CF67}">
      <dsp:nvSpPr>
        <dsp:cNvPr id="0" name=""/>
        <dsp:cNvSpPr/>
      </dsp:nvSpPr>
      <dsp:spPr>
        <a:xfrm>
          <a:off x="167417" y="1888129"/>
          <a:ext cx="1611606" cy="5795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592" tIns="0" rIns="8859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b="1" kern="1200" dirty="0"/>
            <a:t>菜单路径</a:t>
          </a:r>
          <a:endParaRPr lang="zh-CN" altLang="en-US" sz="2400" kern="1200" dirty="0"/>
        </a:p>
      </dsp:txBody>
      <dsp:txXfrm>
        <a:off x="195710" y="1916422"/>
        <a:ext cx="1555020" cy="522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2A60F-63B3-4D54-AA63-B159FADA9F31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4E6C1-322F-4AF4-A541-6A7DCE3853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563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13A3C-D0C5-45C0-BD52-194E76396705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D5545-95D4-489F-B8ED-7EAFA774B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39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D5545-95D4-489F-B8ED-7EAFA774B56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662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2328587" y="6244170"/>
            <a:ext cx="7554800" cy="406590"/>
            <a:chOff x="2328587" y="6073254"/>
            <a:chExt cx="7554800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 userDrawn="1"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 userDrawn="1"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0"/>
            <a:ext cx="12191483" cy="76086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12807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966168" y="68422"/>
            <a:ext cx="11167679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890127"/>
            <a:ext cx="11568144" cy="5853573"/>
          </a:xfrm>
          <a:prstGeom prst="rect">
            <a:avLst/>
          </a:prstGeom>
        </p:spPr>
        <p:txBody>
          <a:bodyPr/>
          <a:lstStyle>
            <a:lvl1pPr marL="0" indent="-365760">
              <a:lnSpc>
                <a:spcPct val="120000"/>
              </a:lnSpc>
              <a:spcBef>
                <a:spcPts val="670"/>
              </a:spcBef>
              <a:buFontTx/>
              <a:buBlip>
                <a:blip r:embed="rId4"/>
              </a:buBlip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9" name="直接连接符 38"/>
          <p:cNvCxnSpPr/>
          <p:nvPr userDrawn="1"/>
        </p:nvCxnSpPr>
        <p:spPr>
          <a:xfrm>
            <a:off x="23285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>
            <a:off x="89833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460763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8946863" y="4805775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460764" y="4696131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580464" y="2614298"/>
            <a:ext cx="4186518" cy="1485553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34638" y="1755350"/>
                <a:ext cx="223519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0800000">
            <a:off x="5885901" y="-45000"/>
            <a:ext cx="900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406318" y="2454060"/>
            <a:ext cx="9379365" cy="1060855"/>
          </a:xfrm>
        </p:spPr>
        <p:txBody>
          <a:bodyPr/>
          <a:lstStyle/>
          <a:p>
            <a:r>
              <a:rPr lang="zh-CN" altLang="en-US" sz="4800" dirty="0"/>
              <a:t>中级专业技术职务评审</a:t>
            </a:r>
            <a:br>
              <a:rPr lang="en-US" altLang="zh-CN" sz="4800" dirty="0"/>
            </a:br>
            <a:r>
              <a:rPr lang="en-US" altLang="zh-CN" sz="4800" dirty="0"/>
              <a:t>SA</a:t>
            </a:r>
            <a:r>
              <a:rPr lang="zh-CN" altLang="en-US" sz="4800" dirty="0"/>
              <a:t>填报管理使用手册</a:t>
            </a:r>
            <a:r>
              <a:rPr lang="en-US" altLang="en-US" sz="4800" dirty="0"/>
              <a:t>（</a:t>
            </a:r>
            <a:r>
              <a:rPr lang="zh-CN" altLang="en-US" sz="4800" dirty="0"/>
              <a:t>填报篇）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4502995" y="5596169"/>
            <a:ext cx="3186010" cy="454025"/>
          </a:xfrm>
        </p:spPr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KaiTi" panose="02010609060101010101" pitchFamily="49" charset="-122"/>
              </a:rPr>
              <a:t>2024 </a:t>
            </a:r>
            <a:r>
              <a:rPr lang="zh-CN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年 </a:t>
            </a:r>
            <a:r>
              <a:rPr lang="en-US" altLang="zh-Hans" dirty="0">
                <a:latin typeface="Times New Roman" panose="02020603050405020304" pitchFamily="18" charset="0"/>
                <a:ea typeface="KaiTi" panose="02010609060101010101" pitchFamily="49" charset="-122"/>
              </a:rPr>
              <a:t>10</a:t>
            </a:r>
            <a:r>
              <a:rPr lang="zh-Hans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 </a:t>
            </a:r>
            <a:r>
              <a:rPr lang="zh-CN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月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046000" y="2150435"/>
            <a:ext cx="810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046000" y="3866696"/>
            <a:ext cx="810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7DD6B04-E5FB-D44A-BA7B-28CB2C763FC8}"/>
              </a:ext>
            </a:extLst>
          </p:cNvPr>
          <p:cNvSpPr txBox="1">
            <a:spLocks/>
          </p:cNvSpPr>
          <p:nvPr/>
        </p:nvSpPr>
        <p:spPr>
          <a:xfrm>
            <a:off x="4502995" y="5056011"/>
            <a:ext cx="3186010" cy="454025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网络信息中心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2"/>
    </mc:Choice>
    <mc:Fallback xmlns="">
      <p:transition spd="slow" advTm="98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SA</a:t>
            </a:r>
            <a:r>
              <a:rPr lang="zh-CN" altLang="en-US" dirty="0"/>
              <a:t>成果信息维护说明</a:t>
            </a:r>
          </a:p>
        </p:txBody>
      </p:sp>
      <p:sp>
        <p:nvSpPr>
          <p:cNvPr id="15" name="文本占位符 8"/>
          <p:cNvSpPr txBox="1"/>
          <p:nvPr/>
        </p:nvSpPr>
        <p:spPr>
          <a:xfrm>
            <a:off x="321970" y="965188"/>
            <a:ext cx="9169760" cy="552846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dirty="0">
                <a:solidFill>
                  <a:srgbClr val="C00000"/>
                </a:solidFill>
              </a:rPr>
              <a:t>成果信息审批流程</a:t>
            </a:r>
            <a:endParaRPr lang="en-US" altLang="en-US" b="1" dirty="0">
              <a:solidFill>
                <a:srgbClr val="C0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" y="2381697"/>
            <a:ext cx="10020300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1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33" name="组合 32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7" name="图片 36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34" name="文本框 33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35" name="矩形 34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4" name="文本框 3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" name="文本框 4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9" name="矩形 58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系统入口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1" name="矩形 60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62" name="矩形 61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64" name="矩形 63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65" name="矩形 64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69" name="矩形 68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指标介绍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20" name="矩形 1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2" name="矩形 21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操作方式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6D001D76-D094-CB4F-9A8E-C32C8919D13D}"/>
              </a:ext>
            </a:extLst>
          </p:cNvPr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204A8324-BF9F-0648-9ACD-9F7E8B68A306}"/>
                </a:ext>
              </a:extLst>
            </p:cNvPr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an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0C43F305-F024-9F46-8840-159B8F7E9D8A}"/>
                </a:ext>
              </a:extLst>
            </p:cNvPr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id="{08C397E2-B99D-4043-B04C-B7C74BFF5FAD}"/>
              </a:ext>
            </a:extLst>
          </p:cNvPr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使用支持</a:t>
            </a:r>
          </a:p>
        </p:txBody>
      </p:sp>
    </p:spTree>
    <p:extLst>
      <p:ext uri="{BB962C8B-B14F-4D97-AF65-F5344CB8AC3E}">
        <p14:creationId xmlns:p14="http://schemas.microsoft.com/office/powerpoint/2010/main" val="201686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选择评审任务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7897796-F8DE-2744-B45E-A5F87A798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063" y="1300765"/>
            <a:ext cx="9867174" cy="475973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2DDB7CE-8FEE-2E45-8845-331EEF125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99" y="1410663"/>
            <a:ext cx="10015470" cy="4795476"/>
          </a:xfrm>
          <a:prstGeom prst="rect">
            <a:avLst/>
          </a:prstGeom>
        </p:spPr>
      </p:pic>
      <p:sp>
        <p:nvSpPr>
          <p:cNvPr id="6" name="文本占位符 1">
            <a:extLst>
              <a:ext uri="{FF2B5EF4-FFF2-40B4-BE49-F238E27FC236}">
                <a16:creationId xmlns:a16="http://schemas.microsoft.com/office/drawing/2014/main" id="{70750322-97BD-9A42-ADAB-7267D51C49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6168" y="68422"/>
            <a:ext cx="11167679" cy="598488"/>
          </a:xfrm>
        </p:spPr>
        <p:txBody>
          <a:bodyPr/>
          <a:lstStyle/>
          <a:p>
            <a:r>
              <a:rPr kumimoji="1" lang="zh-CN" altLang="en-US" dirty="0"/>
              <a:t>申报</a:t>
            </a:r>
          </a:p>
        </p:txBody>
      </p:sp>
    </p:spTree>
    <p:extLst>
      <p:ext uri="{BB962C8B-B14F-4D97-AF65-F5344CB8AC3E}">
        <p14:creationId xmlns:p14="http://schemas.microsoft.com/office/powerpoint/2010/main" val="1235355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撤销及基本信息填写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A31FE2E-DB51-1540-A9F5-1924ADF94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499" y="1033269"/>
            <a:ext cx="8100810" cy="549485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资格佐证材料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E449404-4392-AF47-BEE2-1012614CC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128" y="4335481"/>
            <a:ext cx="10412700" cy="194941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148DEB22-D834-5F48-B39F-998F8BBA4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128" y="1539337"/>
            <a:ext cx="10320004" cy="242265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上传申请表签名档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0E52930-2E9F-4F45-8000-8B4EA7BF8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62" y="940670"/>
            <a:ext cx="9362941" cy="330756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EB5FF985-F876-1B40-8E68-6039D9277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62" y="4521991"/>
            <a:ext cx="8984534" cy="164698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3AB431FA-1C26-4B42-BA98-4B7754FE8F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提交申请表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03E2F75-DB66-474F-814F-0922B9BBD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891" y="1313328"/>
            <a:ext cx="10668000" cy="392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246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33" name="组合 32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7" name="图片 36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34" name="文本框 33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35" name="矩形 34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4" name="文本框 3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" name="文本框 4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9" name="矩形 58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系统入口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1" name="矩形 60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62" name="矩形 61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64" name="矩形 63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65" name="矩形 64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69" name="矩形 68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指标介绍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20" name="矩形 1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2" name="矩形 21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操作方式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6D001D76-D094-CB4F-9A8E-C32C8919D13D}"/>
              </a:ext>
            </a:extLst>
          </p:cNvPr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204A8324-BF9F-0648-9ACD-9F7E8B68A306}"/>
                </a:ext>
              </a:extLst>
            </p:cNvPr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an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0C43F305-F024-9F46-8840-159B8F7E9D8A}"/>
                </a:ext>
              </a:extLst>
            </p:cNvPr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id="{08C397E2-B99D-4043-B04C-B7C74BFF5FAD}"/>
              </a:ext>
            </a:extLst>
          </p:cNvPr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使用支持</a:t>
            </a:r>
          </a:p>
        </p:txBody>
      </p:sp>
    </p:spTree>
    <p:extLst>
      <p:ext uri="{BB962C8B-B14F-4D97-AF65-F5344CB8AC3E}">
        <p14:creationId xmlns:p14="http://schemas.microsoft.com/office/powerpoint/2010/main" val="58045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9142847" cy="598488"/>
          </a:xfrm>
        </p:spPr>
        <p:txBody>
          <a:bodyPr/>
          <a:lstStyle/>
          <a:p>
            <a:r>
              <a:rPr lang="zh-CN" altLang="en-US" dirty="0"/>
              <a:t>填报支持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矩形: 圆角 8"/>
          <p:cNvSpPr/>
          <p:nvPr/>
        </p:nvSpPr>
        <p:spPr>
          <a:xfrm>
            <a:off x="1075351" y="896645"/>
            <a:ext cx="10071620" cy="4676842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just"/>
            <a:endParaRPr lang="zh-CN" altLang="en-US" dirty="0"/>
          </a:p>
        </p:txBody>
      </p:sp>
      <p:sp>
        <p:nvSpPr>
          <p:cNvPr id="14" name="right-quote-sign_36811"/>
          <p:cNvSpPr>
            <a:spLocks noChangeAspect="1"/>
          </p:cNvSpPr>
          <p:nvPr/>
        </p:nvSpPr>
        <p:spPr bwMode="auto">
          <a:xfrm>
            <a:off x="10833793" y="5336828"/>
            <a:ext cx="507655" cy="492365"/>
          </a:xfrm>
          <a:custGeom>
            <a:avLst/>
            <a:gdLst>
              <a:gd name="T0" fmla="*/ 314 w 314"/>
              <a:gd name="T1" fmla="*/ 0 h 305"/>
              <a:gd name="T2" fmla="*/ 314 w 314"/>
              <a:gd name="T3" fmla="*/ 158 h 305"/>
              <a:gd name="T4" fmla="*/ 206 w 314"/>
              <a:gd name="T5" fmla="*/ 305 h 305"/>
              <a:gd name="T6" fmla="*/ 170 w 314"/>
              <a:gd name="T7" fmla="*/ 304 h 305"/>
              <a:gd name="T8" fmla="*/ 170 w 314"/>
              <a:gd name="T9" fmla="*/ 243 h 305"/>
              <a:gd name="T10" fmla="*/ 244 w 314"/>
              <a:gd name="T11" fmla="*/ 174 h 305"/>
              <a:gd name="T12" fmla="*/ 243 w 314"/>
              <a:gd name="T13" fmla="*/ 146 h 305"/>
              <a:gd name="T14" fmla="*/ 192 w 314"/>
              <a:gd name="T15" fmla="*/ 146 h 305"/>
              <a:gd name="T16" fmla="*/ 192 w 314"/>
              <a:gd name="T17" fmla="*/ 0 h 305"/>
              <a:gd name="T18" fmla="*/ 314 w 314"/>
              <a:gd name="T19" fmla="*/ 0 h 305"/>
              <a:gd name="T20" fmla="*/ 314 w 314"/>
              <a:gd name="T21" fmla="*/ 0 h 305"/>
              <a:gd name="T22" fmla="*/ 16 w 314"/>
              <a:gd name="T23" fmla="*/ 146 h 305"/>
              <a:gd name="T24" fmla="*/ 67 w 314"/>
              <a:gd name="T25" fmla="*/ 146 h 305"/>
              <a:gd name="T26" fmla="*/ 68 w 314"/>
              <a:gd name="T27" fmla="*/ 174 h 305"/>
              <a:gd name="T28" fmla="*/ 0 w 314"/>
              <a:gd name="T29" fmla="*/ 243 h 305"/>
              <a:gd name="T30" fmla="*/ 0 w 314"/>
              <a:gd name="T31" fmla="*/ 304 h 305"/>
              <a:gd name="T32" fmla="*/ 30 w 314"/>
              <a:gd name="T33" fmla="*/ 305 h 305"/>
              <a:gd name="T34" fmla="*/ 138 w 314"/>
              <a:gd name="T35" fmla="*/ 158 h 305"/>
              <a:gd name="T36" fmla="*/ 138 w 314"/>
              <a:gd name="T37" fmla="*/ 0 h 305"/>
              <a:gd name="T38" fmla="*/ 16 w 314"/>
              <a:gd name="T39" fmla="*/ 0 h 305"/>
              <a:gd name="T40" fmla="*/ 16 w 314"/>
              <a:gd name="T41" fmla="*/ 146 h 305"/>
              <a:gd name="T42" fmla="*/ 16 w 314"/>
              <a:gd name="T43" fmla="*/ 146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14" h="305">
                <a:moveTo>
                  <a:pt x="314" y="0"/>
                </a:moveTo>
                <a:lnTo>
                  <a:pt x="314" y="158"/>
                </a:lnTo>
                <a:cubicBezTo>
                  <a:pt x="314" y="256"/>
                  <a:pt x="278" y="305"/>
                  <a:pt x="206" y="305"/>
                </a:cubicBezTo>
                <a:cubicBezTo>
                  <a:pt x="198" y="305"/>
                  <a:pt x="186" y="305"/>
                  <a:pt x="170" y="304"/>
                </a:cubicBezTo>
                <a:lnTo>
                  <a:pt x="170" y="243"/>
                </a:lnTo>
                <a:cubicBezTo>
                  <a:pt x="219" y="243"/>
                  <a:pt x="244" y="220"/>
                  <a:pt x="244" y="174"/>
                </a:cubicBezTo>
                <a:lnTo>
                  <a:pt x="243" y="146"/>
                </a:lnTo>
                <a:lnTo>
                  <a:pt x="192" y="146"/>
                </a:lnTo>
                <a:lnTo>
                  <a:pt x="192" y="0"/>
                </a:lnTo>
                <a:lnTo>
                  <a:pt x="314" y="0"/>
                </a:lnTo>
                <a:lnTo>
                  <a:pt x="314" y="0"/>
                </a:lnTo>
                <a:close/>
                <a:moveTo>
                  <a:pt x="16" y="146"/>
                </a:moveTo>
                <a:lnTo>
                  <a:pt x="67" y="146"/>
                </a:lnTo>
                <a:lnTo>
                  <a:pt x="68" y="174"/>
                </a:lnTo>
                <a:cubicBezTo>
                  <a:pt x="68" y="217"/>
                  <a:pt x="45" y="240"/>
                  <a:pt x="0" y="243"/>
                </a:cubicBezTo>
                <a:lnTo>
                  <a:pt x="0" y="304"/>
                </a:lnTo>
                <a:cubicBezTo>
                  <a:pt x="14" y="305"/>
                  <a:pt x="24" y="305"/>
                  <a:pt x="30" y="305"/>
                </a:cubicBezTo>
                <a:cubicBezTo>
                  <a:pt x="102" y="305"/>
                  <a:pt x="138" y="256"/>
                  <a:pt x="138" y="158"/>
                </a:cubicBezTo>
                <a:lnTo>
                  <a:pt x="138" y="0"/>
                </a:lnTo>
                <a:lnTo>
                  <a:pt x="16" y="0"/>
                </a:lnTo>
                <a:lnTo>
                  <a:pt x="16" y="146"/>
                </a:lnTo>
                <a:lnTo>
                  <a:pt x="16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1" name="平行四边形 20"/>
          <p:cNvSpPr/>
          <p:nvPr/>
        </p:nvSpPr>
        <p:spPr>
          <a:xfrm>
            <a:off x="1251578" y="1049611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1631710" y="1291704"/>
            <a:ext cx="889720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、支持方式：线上为主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、沟通途径：网络信息中心数据业务部与各二级单位分别建有微信群，可先与各二级单位业务口办公室联系，如无法解决可通过各业务办与网络信息中心取得联系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33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33" name="组合 32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7" name="图片 36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34" name="文本框 33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35" name="矩形 34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4" name="文本框 3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" name="文本框 4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9" name="矩形 58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系统入口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1" name="矩形 60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62" name="矩形 61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64" name="矩形 63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65" name="矩形 64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69" name="矩形 68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成果数据维护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20" name="矩形 1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2" name="矩形 21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操作方式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6D001D76-D094-CB4F-9A8E-C32C8919D13D}"/>
              </a:ext>
            </a:extLst>
          </p:cNvPr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204A8324-BF9F-0648-9ACD-9F7E8B68A306}"/>
                </a:ext>
              </a:extLst>
            </p:cNvPr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an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0C43F305-F024-9F46-8840-159B8F7E9D8A}"/>
                </a:ext>
              </a:extLst>
            </p:cNvPr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id="{08C397E2-B99D-4043-B04C-B7C74BFF5FAD}"/>
              </a:ext>
            </a:extLst>
          </p:cNvPr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使用支持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使用支持</a:t>
            </a: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 flipV="1">
            <a:off x="10140315" y="8317230"/>
            <a:ext cx="5614035" cy="32251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766" y="1252978"/>
            <a:ext cx="10092744" cy="497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34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406318" y="1705708"/>
            <a:ext cx="9379365" cy="172329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4400" spc="300" dirty="0"/>
              <a:t>谢谢！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66168" y="68422"/>
            <a:ext cx="11167679" cy="598488"/>
          </a:xfrm>
        </p:spPr>
        <p:txBody>
          <a:bodyPr/>
          <a:lstStyle/>
          <a:p>
            <a:r>
              <a:rPr lang="zh-CN" altLang="en-US" dirty="0"/>
              <a:t>系统入口</a:t>
            </a:r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3771203244"/>
              </p:ext>
            </p:extLst>
          </p:nvPr>
        </p:nvGraphicFramePr>
        <p:xfrm>
          <a:off x="608330" y="1551940"/>
          <a:ext cx="3348355" cy="3522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5754" y="1552201"/>
            <a:ext cx="7430369" cy="365041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535673" y="5033343"/>
            <a:ext cx="1389128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系统入口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469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33" name="组合 32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7" name="图片 36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34" name="文本框 33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35" name="矩形 34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4" name="文本框 3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" name="文本框 4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9" name="矩形 58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系统入口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1" name="矩形 60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62" name="矩形 61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64" name="矩形 63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65" name="矩形 64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69" name="矩形 68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成果数据维护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20" name="矩形 1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2" name="矩形 21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操作方式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6D001D76-D094-CB4F-9A8E-C32C8919D13D}"/>
              </a:ext>
            </a:extLst>
          </p:cNvPr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204A8324-BF9F-0648-9ACD-9F7E8B68A306}"/>
                </a:ext>
              </a:extLst>
            </p:cNvPr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an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0C43F305-F024-9F46-8840-159B8F7E9D8A}"/>
                </a:ext>
              </a:extLst>
            </p:cNvPr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id="{08C397E2-B99D-4043-B04C-B7C74BFF5FAD}"/>
              </a:ext>
            </a:extLst>
          </p:cNvPr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使用支持</a:t>
            </a:r>
          </a:p>
        </p:txBody>
      </p:sp>
    </p:spTree>
    <p:extLst>
      <p:ext uri="{BB962C8B-B14F-4D97-AF65-F5344CB8AC3E}">
        <p14:creationId xmlns:p14="http://schemas.microsoft.com/office/powerpoint/2010/main" val="283194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5EF1737D-1255-244A-9D95-746530C2A8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基础数据维护说明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ED14E06-F871-854C-A217-3A9ABD0E46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6C29802-BF0E-C64E-8DA1-B8AE1E41E8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ECACE534-9982-3D45-9CC5-0D76018480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758038"/>
              </p:ext>
            </p:extLst>
          </p:nvPr>
        </p:nvGraphicFramePr>
        <p:xfrm>
          <a:off x="1075351" y="1427275"/>
          <a:ext cx="10090632" cy="433358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195595">
                  <a:extLst>
                    <a:ext uri="{9D8B030D-6E8A-4147-A177-3AD203B41FA5}">
                      <a16:colId xmlns:a16="http://schemas.microsoft.com/office/drawing/2014/main" val="1542506980"/>
                    </a:ext>
                  </a:extLst>
                </a:gridCol>
                <a:gridCol w="5048808">
                  <a:extLst>
                    <a:ext uri="{9D8B030D-6E8A-4147-A177-3AD203B41FA5}">
                      <a16:colId xmlns:a16="http://schemas.microsoft.com/office/drawing/2014/main" val="3877901229"/>
                    </a:ext>
                  </a:extLst>
                </a:gridCol>
                <a:gridCol w="2846229">
                  <a:extLst>
                    <a:ext uri="{9D8B030D-6E8A-4147-A177-3AD203B41FA5}">
                      <a16:colId xmlns:a16="http://schemas.microsoft.com/office/drawing/2014/main" val="4152998750"/>
                    </a:ext>
                  </a:extLst>
                </a:gridCol>
              </a:tblGrid>
              <a:tr h="38160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类型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维护路径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zh-CN" altLang="en-US" dirty="0"/>
                        <a:t>审批角色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0037761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个人基本信息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人事系统（人事系统修改后，申请表第二天自动更新）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-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6034178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参加学术团体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社会兼职情况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社会服务</a:t>
                      </a:r>
                      <a:r>
                        <a:rPr lang="en-US" altLang="zh-Hans" dirty="0"/>
                        <a:t>/</a:t>
                      </a:r>
                      <a:r>
                        <a:rPr lang="zh-CN" altLang="en-US" dirty="0"/>
                        <a:t>学术</a:t>
                      </a:r>
                      <a:r>
                        <a:rPr lang="zh-Hans" altLang="en-US" dirty="0"/>
                        <a:t>、</a:t>
                      </a:r>
                      <a:r>
                        <a:rPr lang="zh-CN" altLang="en-US" dirty="0"/>
                        <a:t>社会兼职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dirty="0"/>
                        <a:t>人事干事、国际化办、科研秘书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3502124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各类荣誉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获奖荣誉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荣誉信息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人事干事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7458795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本科生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研究生课程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教学信息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课时信息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教学秘书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0514668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指导毕业设计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指导学生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指导毕业设计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教学秘书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8880111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指导</a:t>
                      </a:r>
                      <a:r>
                        <a:rPr lang="en-US" altLang="zh-CN" dirty="0"/>
                        <a:t>PRP</a:t>
                      </a:r>
                      <a:r>
                        <a:rPr lang="zh-Hans" altLang="en-US" dirty="0"/>
                        <a:t>、</a:t>
                      </a:r>
                      <a:r>
                        <a:rPr lang="zh-CN" altLang="en-US" dirty="0"/>
                        <a:t>大创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SA-</a:t>
                      </a:r>
                      <a:r>
                        <a:rPr lang="zh-CN" altLang="en-US" dirty="0"/>
                        <a:t>指导学生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指导</a:t>
                      </a:r>
                      <a:r>
                        <a:rPr lang="en-US" altLang="zh-CN" dirty="0"/>
                        <a:t>PRP</a:t>
                      </a:r>
                      <a:r>
                        <a:rPr lang="zh-Hans" altLang="en-US" dirty="0"/>
                        <a:t>、</a:t>
                      </a:r>
                      <a:r>
                        <a:rPr lang="zh-CN" altLang="en-US" dirty="0"/>
                        <a:t>大创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学工办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5107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8606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ED14E06-F871-854C-A217-3A9ABD0E46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6C29802-BF0E-C64E-8DA1-B8AE1E41E8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ECACE534-9982-3D45-9CC5-0D76018480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764602"/>
              </p:ext>
            </p:extLst>
          </p:nvPr>
        </p:nvGraphicFramePr>
        <p:xfrm>
          <a:off x="1204139" y="1428002"/>
          <a:ext cx="9884571" cy="395720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623643">
                  <a:extLst>
                    <a:ext uri="{9D8B030D-6E8A-4147-A177-3AD203B41FA5}">
                      <a16:colId xmlns:a16="http://schemas.microsoft.com/office/drawing/2014/main" val="1542506980"/>
                    </a:ext>
                  </a:extLst>
                </a:gridCol>
                <a:gridCol w="3963936">
                  <a:extLst>
                    <a:ext uri="{9D8B030D-6E8A-4147-A177-3AD203B41FA5}">
                      <a16:colId xmlns:a16="http://schemas.microsoft.com/office/drawing/2014/main" val="3877901229"/>
                    </a:ext>
                  </a:extLst>
                </a:gridCol>
                <a:gridCol w="3296992">
                  <a:extLst>
                    <a:ext uri="{9D8B030D-6E8A-4147-A177-3AD203B41FA5}">
                      <a16:colId xmlns:a16="http://schemas.microsoft.com/office/drawing/2014/main" val="4152998750"/>
                    </a:ext>
                  </a:extLst>
                </a:gridCol>
              </a:tblGrid>
              <a:tr h="38160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类型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维护路径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zh-CN" altLang="en-US" dirty="0"/>
                        <a:t>审批角色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0037761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其他教学工作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其他信息（教书育人类型）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教学秘书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0168084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专利信息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专利信息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科研秘书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0514668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软著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软著等</a:t>
                      </a:r>
                      <a:r>
                        <a:rPr lang="en-US" altLang="zh-CN" dirty="0"/>
                        <a:t>(</a:t>
                      </a:r>
                      <a:r>
                        <a:rPr lang="zh-CN" altLang="en-US" dirty="0"/>
                        <a:t>软著类别数据</a:t>
                      </a:r>
                      <a:r>
                        <a:rPr lang="en-US" altLang="zh-CN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科研秘书、教学秘书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8880111"/>
                  </a:ext>
                </a:extLst>
              </a:tr>
              <a:tr h="940947">
                <a:tc>
                  <a:txBody>
                    <a:bodyPr/>
                    <a:lstStyle/>
                    <a:p>
                      <a:r>
                        <a:rPr lang="zh-CN" altLang="en-US" dirty="0"/>
                        <a:t>精品、示范课程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教学信息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精品、示范课程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教学秘书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2532716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教学基地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教学信息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教学基地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教学秘书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8141819"/>
                  </a:ext>
                </a:extLst>
              </a:tr>
            </a:tbl>
          </a:graphicData>
        </a:graphic>
      </p:graphicFrame>
      <p:sp>
        <p:nvSpPr>
          <p:cNvPr id="7" name="文本占位符 6">
            <a:extLst>
              <a:ext uri="{FF2B5EF4-FFF2-40B4-BE49-F238E27FC236}">
                <a16:creationId xmlns:a16="http://schemas.microsoft.com/office/drawing/2014/main" id="{9A8CDABE-B892-9744-BFEA-AC7F824A35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基础数据维护说明</a:t>
            </a:r>
          </a:p>
        </p:txBody>
      </p:sp>
    </p:spTree>
    <p:extLst>
      <p:ext uri="{BB962C8B-B14F-4D97-AF65-F5344CB8AC3E}">
        <p14:creationId xmlns:p14="http://schemas.microsoft.com/office/powerpoint/2010/main" val="2759621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9142847" cy="598488"/>
          </a:xfrm>
        </p:spPr>
        <p:txBody>
          <a:bodyPr/>
          <a:lstStyle/>
          <a:p>
            <a:r>
              <a:rPr kumimoji="1" lang="zh-CN" altLang="en-US" dirty="0"/>
              <a:t>基础数据维护说明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375005"/>
              </p:ext>
            </p:extLst>
          </p:nvPr>
        </p:nvGraphicFramePr>
        <p:xfrm>
          <a:off x="1075351" y="1549973"/>
          <a:ext cx="10155026" cy="3632058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6588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2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23974">
                  <a:extLst>
                    <a:ext uri="{9D8B030D-6E8A-4147-A177-3AD203B41FA5}">
                      <a16:colId xmlns:a16="http://schemas.microsoft.com/office/drawing/2014/main" val="2923954896"/>
                    </a:ext>
                  </a:extLst>
                </a:gridCol>
              </a:tblGrid>
              <a:tr h="392499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类型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维护路径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zh-CN" altLang="en-US" dirty="0"/>
                        <a:t>审批角色备注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05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任现职以来发表的论文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论文信息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科研秘书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4331425"/>
                  </a:ext>
                </a:extLst>
              </a:tr>
              <a:tr h="68687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任现职以来出版的论（译）著、教科书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著作教材等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科研秘书、教学秘书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6874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kern="1200" dirty="0"/>
                        <a:t>任现职以来所获教学、科研成果奖励</a:t>
                      </a:r>
                      <a:endParaRPr lang="zh-CN" altLang="en-US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kern="1200" dirty="0"/>
                        <a:t>SA</a:t>
                      </a:r>
                      <a:r>
                        <a:rPr lang="en-US" altLang="zh-Hans" sz="1800" kern="1200" dirty="0"/>
                        <a:t>-</a:t>
                      </a:r>
                      <a:r>
                        <a:rPr lang="zh-CN" altLang="en-US" sz="1800" kern="1200" dirty="0"/>
                        <a:t>获奖信息</a:t>
                      </a:r>
                      <a:r>
                        <a:rPr lang="en-US" altLang="zh-CN" sz="1800" kern="1200" dirty="0"/>
                        <a:t>/</a:t>
                      </a:r>
                      <a:r>
                        <a:rPr lang="zh-CN" altLang="en-US" sz="1800" kern="1200" dirty="0"/>
                        <a:t>获奖信息（科研类、教学类奖励）</a:t>
                      </a:r>
                      <a:endParaRPr lang="zh-CN" altLang="en-US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科研秘书、教学秘书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9667070"/>
                  </a:ext>
                </a:extLst>
              </a:tr>
              <a:tr h="538443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kern="1200" dirty="0"/>
                        <a:t>任现职以来技术、服务支撑情况</a:t>
                      </a:r>
                      <a:endParaRPr lang="zh-CN" altLang="en-US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kern="1200" dirty="0"/>
                        <a:t>SA</a:t>
                      </a:r>
                      <a:r>
                        <a:rPr lang="en-US" altLang="zh-Hans" sz="1800" kern="1200" dirty="0"/>
                        <a:t>-</a:t>
                      </a:r>
                      <a:r>
                        <a:rPr lang="zh-CN" altLang="en-US" sz="1800" kern="1200" dirty="0"/>
                        <a:t>工程实验</a:t>
                      </a:r>
                      <a:endParaRPr lang="zh-CN" altLang="en-US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实验室管理办公室审批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2633964"/>
                  </a:ext>
                </a:extLst>
              </a:tr>
              <a:tr h="5151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任现职以来承担的科研项目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</a:t>
                      </a:r>
                      <a:r>
                        <a:rPr lang="en-US" altLang="zh-Han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项目信息</a:t>
                      </a:r>
                      <a:r>
                        <a:rPr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科研项目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科研秘书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8989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9458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科研项目补充说明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以下系列在页面上自行新增的项目，学院审核通过需经校级审批才会进入申请表</a:t>
            </a:r>
          </a:p>
        </p:txBody>
      </p:sp>
      <p:graphicFrame>
        <p:nvGraphicFramePr>
          <p:cNvPr id="40" name="表格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192562"/>
              </p:ext>
            </p:extLst>
          </p:nvPr>
        </p:nvGraphicFramePr>
        <p:xfrm>
          <a:off x="2640284" y="1757126"/>
          <a:ext cx="6300000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912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系列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学校审批单位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思政系列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学指委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高教管理系列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机关党委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党务系列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机关党委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4331425"/>
                  </a:ext>
                </a:extLst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2640284" y="3769296"/>
            <a:ext cx="6488218" cy="8556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2917958" y="401016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711564" y="3829066"/>
            <a:ext cx="487680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一级审批为二级单位科研口审批人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150A3E61-8389-5941-843B-235E3237397F}"/>
              </a:ext>
            </a:extLst>
          </p:cNvPr>
          <p:cNvSpPr/>
          <p:nvPr/>
        </p:nvSpPr>
        <p:spPr>
          <a:xfrm>
            <a:off x="2640284" y="4671070"/>
            <a:ext cx="6488218" cy="8556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平行四边形 18">
            <a:extLst>
              <a:ext uri="{FF2B5EF4-FFF2-40B4-BE49-F238E27FC236}">
                <a16:creationId xmlns:a16="http://schemas.microsoft.com/office/drawing/2014/main" id="{E02A26B7-D693-2F49-A27D-C7BA15163C28}"/>
              </a:ext>
            </a:extLst>
          </p:cNvPr>
          <p:cNvSpPr/>
          <p:nvPr/>
        </p:nvSpPr>
        <p:spPr>
          <a:xfrm>
            <a:off x="2917958" y="4946438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B9DB5EDE-42D9-734D-94F9-867673055D03}"/>
              </a:ext>
            </a:extLst>
          </p:cNvPr>
          <p:cNvSpPr/>
          <p:nvPr/>
        </p:nvSpPr>
        <p:spPr>
          <a:xfrm>
            <a:off x="3711564" y="4829732"/>
            <a:ext cx="5228720" cy="523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二级审批为上表所列学校审批单位</a:t>
            </a:r>
          </a:p>
        </p:txBody>
      </p:sp>
    </p:spTree>
    <p:extLst>
      <p:ext uri="{BB962C8B-B14F-4D97-AF65-F5344CB8AC3E}">
        <p14:creationId xmlns:p14="http://schemas.microsoft.com/office/powerpoint/2010/main" val="896333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SA</a:t>
            </a:r>
            <a:r>
              <a:rPr lang="zh-CN" altLang="en-US" dirty="0"/>
              <a:t>成果信息维护流程（以教学信息为例）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404531" y="933763"/>
            <a:ext cx="5493993" cy="5749687"/>
          </a:xfrm>
        </p:spPr>
        <p:txBody>
          <a:bodyPr/>
          <a:lstStyle/>
          <a:p>
            <a:r>
              <a:rPr lang="zh-CN" altLang="en-US" sz="2000" b="1" dirty="0">
                <a:solidFill>
                  <a:srgbClr val="C00000"/>
                </a:solidFill>
              </a:rPr>
              <a:t>说明：</a:t>
            </a:r>
            <a:r>
              <a:rPr lang="zh-CN" altLang="en-US" sz="1800" dirty="0">
                <a:solidFill>
                  <a:schemeClr val="tx1"/>
                </a:solidFill>
              </a:rPr>
              <a:t>以上成果信息，可在</a:t>
            </a:r>
            <a:r>
              <a:rPr lang="en-US" altLang="zh-CN" sz="1800" dirty="0">
                <a:solidFill>
                  <a:schemeClr val="tx1"/>
                </a:solidFill>
              </a:rPr>
              <a:t>SA</a:t>
            </a:r>
            <a:r>
              <a:rPr lang="zh-CN" altLang="en-US" sz="1800" dirty="0">
                <a:solidFill>
                  <a:schemeClr val="tx1"/>
                </a:solidFill>
              </a:rPr>
              <a:t>维护的数据，进入相关模块页面，按照以下步骤进行维护</a:t>
            </a:r>
            <a:r>
              <a:rPr lang="zh-CN" altLang="en-US" sz="2000" dirty="0">
                <a:solidFill>
                  <a:schemeClr val="tx1"/>
                </a:solidFill>
              </a:rPr>
              <a:t>。</a:t>
            </a:r>
            <a:endParaRPr lang="en-US" altLang="zh-CN" sz="2000" dirty="0">
              <a:solidFill>
                <a:schemeClr val="tx1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新增</a:t>
            </a:r>
          </a:p>
          <a:p>
            <a:pPr indent="0">
              <a:buNone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点击页面右上角“新增”按钮，填写相关字段后点击确认</a:t>
            </a:r>
            <a:r>
              <a:rPr 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修改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 indent="0">
              <a:buNone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“待确认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已退回”状态的信息，可直接修改。“待审核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已通过”状态的信息，需请学院审核人退回后方可修改。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审核</a:t>
            </a:r>
          </a:p>
          <a:p>
            <a:pPr indent="0">
              <a:buNone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确认后的信息，需经学院审核人审核通过。审核后符合条件的信息会自动出现申请表。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7135" y="883148"/>
            <a:ext cx="5537915" cy="2582042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9591308" y="3296597"/>
            <a:ext cx="2233742" cy="3371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  <a:r>
              <a:rPr lang="en-US" altLang="zh-CN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7135" y="3904238"/>
            <a:ext cx="5652599" cy="261062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9808102" y="6346265"/>
            <a:ext cx="2233742" cy="3371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</a:t>
            </a:r>
          </a:p>
        </p:txBody>
      </p:sp>
    </p:spTree>
    <p:extLst>
      <p:ext uri="{BB962C8B-B14F-4D97-AF65-F5344CB8AC3E}">
        <p14:creationId xmlns:p14="http://schemas.microsoft.com/office/powerpoint/2010/main" val="12387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arrow&quot;,&quot;Name&quot;:&quot;窄&quot;,&quot;HeaderHeight&quot;:10.0,&quot;FooterHeight&quot;:5.0,&quot;SideMargin&quot;:2.5,&quot;TopMargin&quot;:0.0,&quot;BottomMargin&quot;:0.0,&quot;IntervalMargin&quot;:1.0,&quot;SettingType&quot;:&quot;System&quot;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自定义 11">
      <a:majorFont>
        <a:latin typeface="Tahoma"/>
        <a:ea typeface="Microsoft YaHei"/>
        <a:cs typeface=""/>
      </a:majorFont>
      <a:minorFont>
        <a:latin typeface="Tahoma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SJTU5YH</Template>
  <TotalTime>242</TotalTime>
  <Words>660</Words>
  <Application>Microsoft Office PowerPoint</Application>
  <PresentationFormat>宽屏</PresentationFormat>
  <Paragraphs>143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7" baseType="lpstr">
      <vt:lpstr>等线</vt:lpstr>
      <vt:lpstr>微软雅黑</vt:lpstr>
      <vt:lpstr>Arial</vt:lpstr>
      <vt:lpstr>Tahoma</vt:lpstr>
      <vt:lpstr>Times New Roman</vt:lpstr>
      <vt:lpstr>Office 主题​​</vt:lpstr>
      <vt:lpstr>中级专业技术职务评审 SA填报管理使用手册（填报篇）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谢谢！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中级职称SA使用支持手册</dc:title>
  <dc:subject/>
  <dc:creator>Admin</dc:creator>
  <cp:keywords/>
  <dc:description/>
  <cp:lastModifiedBy>烨天 丁</cp:lastModifiedBy>
  <cp:revision>704</cp:revision>
  <dcterms:created xsi:type="dcterms:W3CDTF">2022-11-18T01:06:03Z</dcterms:created>
  <dcterms:modified xsi:type="dcterms:W3CDTF">2024-10-08T09:33:17Z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8592EC57F08A1D577ADA76631EAB7740</vt:lpwstr>
  </property>
  <property fmtid="{D5CDD505-2E9C-101B-9397-08002B2CF9AE}" pid="3" name="KSOProductBuildVer">
    <vt:lpwstr>2052-5.0.0.7548</vt:lpwstr>
  </property>
</Properties>
</file>