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3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5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1" autoAdjust="0"/>
    <p:restoredTop sz="81756"/>
  </p:normalViewPr>
  <p:slideViewPr>
    <p:cSldViewPr snapToGrid="0">
      <p:cViewPr varScale="1">
        <p:scale>
          <a:sx n="90" d="100"/>
          <a:sy n="90" d="100"/>
        </p:scale>
        <p:origin x="7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96B89-D0A4-4260-818D-A0FE60018CF9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C768C-7432-4571-BFFC-31E4501739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19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6840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63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9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9305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567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74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450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285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29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598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73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849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340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78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54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01CB8-9B34-41E0-BB9E-CD74489C619C}" type="datetimeFigureOut">
              <a:rPr lang="zh-CN" altLang="en-US" smtClean="0"/>
              <a:t>2024/7/5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C3014-5C9C-4CB0-B23F-511FE92AB4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611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82386" y="351898"/>
            <a:ext cx="106561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请示：关于是否同意我院</a:t>
            </a:r>
            <a:r>
              <a:rPr lang="en-US" altLang="zh-CN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教师开展合规整改和（完成人实施</a:t>
            </a:r>
            <a:r>
              <a:rPr lang="en-US" altLang="zh-CN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作价投资）的成果转化工作</a:t>
            </a:r>
          </a:p>
        </p:txBody>
      </p:sp>
      <p:sp>
        <p:nvSpPr>
          <p:cNvPr id="17" name="TextBox 25"/>
          <p:cNvSpPr txBox="1"/>
          <p:nvPr/>
        </p:nvSpPr>
        <p:spPr>
          <a:xfrm>
            <a:off x="392169" y="2452865"/>
            <a:ext cx="11509614" cy="23530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根据学校相关规定，</a:t>
            </a:r>
            <a:r>
              <a:rPr lang="en-US" altLang="zh-CN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月之前所登记注册的成果转化企业可申请开展合规性整改。</a:t>
            </a:r>
            <a:r>
              <a:rPr lang="en-US" altLang="zh-CN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月及以后，开设成果转化企业需经学校审批通过后方能注册企业。</a:t>
            </a:r>
            <a:r>
              <a:rPr lang="en-US" altLang="zh-CN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即</a:t>
            </a:r>
            <a:r>
              <a:rPr lang="en-US" altLang="zh-CN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先审批，再注册</a:t>
            </a:r>
            <a:r>
              <a:rPr lang="en-US" altLang="zh-CN" sz="2800" b="1" dirty="0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27" name="矩形 26"/>
          <p:cNvSpPr/>
          <p:nvPr/>
        </p:nvSpPr>
        <p:spPr>
          <a:xfrm>
            <a:off x="1" y="482740"/>
            <a:ext cx="392168" cy="518067"/>
          </a:xfrm>
          <a:prstGeom prst="rect">
            <a:avLst/>
          </a:prstGeom>
          <a:solidFill>
            <a:srgbClr val="921D3F"/>
          </a:solidFill>
          <a:ln>
            <a:solidFill>
              <a:srgbClr val="921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5" dirty="0">
              <a:solidFill>
                <a:srgbClr val="921D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09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82386" y="450374"/>
            <a:ext cx="1065617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请示：关于是否同意我院</a:t>
            </a:r>
            <a:r>
              <a:rPr lang="en-US" altLang="zh-CN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教师开展（完成人实施</a:t>
            </a:r>
            <a:r>
              <a:rPr lang="en-US" altLang="zh-CN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作价投资）的成果转化工作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温馨提醒：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、大红色文字为提示，请在做</a:t>
            </a:r>
            <a:r>
              <a:rPr lang="en-US" altLang="zh-CN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时删掉。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</a:t>
            </a:r>
            <a:r>
              <a:rPr lang="en-US" altLang="zh-CN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、在院内上会前，先与成果转化专员沟通并设计转化方案。</a:t>
            </a:r>
          </a:p>
          <a:p>
            <a:endParaRPr lang="zh-CN" altLang="en-US" sz="2800" b="1" dirty="0">
              <a:solidFill>
                <a:srgbClr val="921D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5"/>
          <p:cNvSpPr txBox="1"/>
          <p:nvPr/>
        </p:nvSpPr>
        <p:spPr>
          <a:xfrm>
            <a:off x="196085" y="1835369"/>
            <a:ext cx="1172498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成果转化基本信息：</a:t>
            </a:r>
            <a:endParaRPr lang="en-US" altLang="zh-CN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indent="-342900" fontAlgn="auto">
              <a:lnSpc>
                <a:spcPct val="150000"/>
              </a:lnSpc>
              <a:buFont typeface="Wingdings" charset="2"/>
              <a:buChar char="Ø"/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拟转化的知识产权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：</a:t>
            </a:r>
            <a:r>
              <a:rPr lang="zh-CN" altLang="en-US" sz="1600" dirty="0">
                <a:solidFill>
                  <a:srgbClr val="FF0000"/>
                </a:solidFill>
              </a:rPr>
              <a:t>包括专利名称及专利号，如果专利较多请列举主要专利，并以纸质版附件形式提供全部专利清单</a:t>
            </a:r>
            <a:endParaRPr lang="en-US" altLang="zh-CN" sz="1600" dirty="0">
              <a:solidFill>
                <a:srgbClr val="FF0000"/>
              </a:solidFill>
            </a:endParaRPr>
          </a:p>
          <a:p>
            <a:pPr marL="685800" indent="-342900" fontAlgn="auto">
              <a:lnSpc>
                <a:spcPct val="150000"/>
              </a:lnSpc>
              <a:buFont typeface="Wingdings" charset="2"/>
              <a:buChar char="Ø"/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成立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合作公司：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名称，主要经营范围、成立时间、注册地</a:t>
            </a:r>
            <a:endParaRPr lang="en-US" altLang="zh-CN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indent="-342900" fontAlgn="auto">
              <a:lnSpc>
                <a:spcPct val="150000"/>
              </a:lnSpc>
              <a:buFont typeface="Wingdings" charset="2"/>
              <a:buChar char="Ø"/>
            </a:pPr>
            <a:endParaRPr lang="en-US" altLang="zh-CN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indent="-342900" fontAlgn="auto">
              <a:lnSpc>
                <a:spcPct val="150000"/>
              </a:lnSpc>
              <a:buFont typeface="Wingdings" charset="2"/>
              <a:buChar char="Ø"/>
            </a:pP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indent="-342900">
              <a:lnSpc>
                <a:spcPct val="150000"/>
              </a:lnSpc>
              <a:buFont typeface="Wingdings" charset="2"/>
              <a:buChar char="Ø"/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无形资产拟作价入股金额：</a:t>
            </a:r>
            <a:r>
              <a:rPr lang="zh-CN" altLang="en-US" sz="1600" dirty="0">
                <a:solidFill>
                  <a:srgbClr val="FF0000"/>
                </a:solidFill>
              </a:rPr>
              <a:t>作价入股请写明全部出资人出资情况及各方股权情况</a:t>
            </a: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endParaRPr lang="zh-CN" altLang="en-US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" y="482740"/>
            <a:ext cx="392168" cy="518067"/>
          </a:xfrm>
          <a:prstGeom prst="rect">
            <a:avLst/>
          </a:prstGeom>
          <a:solidFill>
            <a:srgbClr val="921D3F"/>
          </a:solidFill>
          <a:ln>
            <a:solidFill>
              <a:srgbClr val="921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5" dirty="0">
              <a:solidFill>
                <a:srgbClr val="921D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82386" y="450374"/>
            <a:ext cx="106561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请示：关于是否同意我院</a:t>
            </a:r>
            <a:r>
              <a:rPr lang="en-US" altLang="zh-CN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教师开展（完成人实施</a:t>
            </a:r>
            <a:r>
              <a:rPr lang="en-US" altLang="zh-CN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作价投资）的成果转化工作</a:t>
            </a:r>
          </a:p>
        </p:txBody>
      </p:sp>
      <p:sp>
        <p:nvSpPr>
          <p:cNvPr id="17" name="TextBox 25"/>
          <p:cNvSpPr txBox="1"/>
          <p:nvPr/>
        </p:nvSpPr>
        <p:spPr>
          <a:xfrm>
            <a:off x="682386" y="1518521"/>
            <a:ext cx="11317703" cy="445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知识产权情况：简述拟转化知识产权的产权情况</a:t>
            </a:r>
            <a:endParaRPr lang="en-US" altLang="zh-CN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拟转化知识产权数量、产权情况及全部发明人知情同意情况   </a:t>
            </a:r>
            <a:endParaRPr lang="en-US" altLang="zh-CN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产权情况指：专利权人是谁，是不是有共有产权的情况（即是否为交大与其他单位联合申报），目前是否有效，是否存在质押，是否许可给别人等</a:t>
            </a:r>
            <a:endParaRPr lang="en-US" altLang="zh-CN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本职工作完成情况：简述教师完成本职工作情况，近三年及上一个聘期的考核情况</a:t>
            </a:r>
            <a:endParaRPr lang="en-US" altLang="zh-CN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</a:pPr>
            <a:endParaRPr lang="en-US" altLang="zh-CN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师德师风情况：是否发生过违反师德师风的情况？</a:t>
            </a:r>
            <a:endParaRPr lang="en-US" altLang="zh-CN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</a:pPr>
            <a:endParaRPr lang="en-US" altLang="zh-CN"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涉及国家秘密情况：拟转化知识产权是否涉及国家秘密？</a:t>
            </a:r>
          </a:p>
        </p:txBody>
      </p:sp>
      <p:sp>
        <p:nvSpPr>
          <p:cNvPr id="27" name="矩形 26"/>
          <p:cNvSpPr/>
          <p:nvPr/>
        </p:nvSpPr>
        <p:spPr>
          <a:xfrm>
            <a:off x="1" y="482740"/>
            <a:ext cx="392168" cy="518067"/>
          </a:xfrm>
          <a:prstGeom prst="rect">
            <a:avLst/>
          </a:prstGeom>
          <a:solidFill>
            <a:srgbClr val="921D3F"/>
          </a:solidFill>
          <a:ln>
            <a:solidFill>
              <a:srgbClr val="921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5" dirty="0">
              <a:solidFill>
                <a:srgbClr val="921D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54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82386" y="450374"/>
            <a:ext cx="106561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请示：关于是否同意我院</a:t>
            </a:r>
            <a:r>
              <a:rPr lang="en-US" altLang="zh-CN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教师开展（完成人实施</a:t>
            </a:r>
            <a:r>
              <a:rPr lang="en-US" altLang="zh-CN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solidFill>
                  <a:srgbClr val="921D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作价投资）的成果转化工作</a:t>
            </a:r>
          </a:p>
        </p:txBody>
      </p:sp>
      <p:sp>
        <p:nvSpPr>
          <p:cNvPr id="17" name="TextBox 25"/>
          <p:cNvSpPr txBox="1"/>
          <p:nvPr/>
        </p:nvSpPr>
        <p:spPr>
          <a:xfrm>
            <a:off x="682387" y="1518521"/>
            <a:ext cx="10656174" cy="2703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是否需要在公司内进行兼职：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如果需要请写明职位、每年的工作时间（根据学校文件，原则上不得超过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年）、兼职期限（一般在聘期内）和是否取酬。</a:t>
            </a:r>
            <a:endParaRPr lang="en-US" altLang="zh-CN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9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注：</a:t>
            </a: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、如果兼职在其他公司，例如存在间接持股（如图）的情况，老师成果转化到</a:t>
            </a: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公司但在</a:t>
            </a: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公司的兼职，则需补充情况说明（</a:t>
            </a: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公司与</a:t>
            </a: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公司的关系；</a:t>
            </a: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、不直接将专利转化到</a:t>
            </a: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公司的原因）</a:t>
            </a:r>
            <a:endParaRPr lang="en-US" altLang="zh-CN" sz="1600" dirty="0">
              <a:solidFill>
                <a:srgbClr val="FF0000"/>
              </a:solidFill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、团队成员兼职的情况：</a:t>
            </a: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、必须拟转化的成果完成人之一；</a:t>
            </a: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、兼职单位必须是学校认可的科创企业；</a:t>
            </a:r>
            <a:r>
              <a:rPr lang="en-US" altLang="zh-CN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、成果转化项目负责人知情同意。</a:t>
            </a:r>
            <a:endParaRPr lang="en-US" altLang="zh-CN" sz="1600" dirty="0">
              <a:solidFill>
                <a:srgbClr val="FF0000"/>
              </a:solidFill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" y="482740"/>
            <a:ext cx="392168" cy="518067"/>
          </a:xfrm>
          <a:prstGeom prst="rect">
            <a:avLst/>
          </a:prstGeom>
          <a:solidFill>
            <a:srgbClr val="921D3F"/>
          </a:solidFill>
          <a:ln>
            <a:solidFill>
              <a:srgbClr val="921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5" dirty="0">
              <a:solidFill>
                <a:srgbClr val="921D3F"/>
              </a:solidFill>
            </a:endParaRPr>
          </a:p>
        </p:txBody>
      </p:sp>
      <p:sp>
        <p:nvSpPr>
          <p:cNvPr id="2" name="圆角矩形 1">
            <a:extLst>
              <a:ext uri="{FF2B5EF4-FFF2-40B4-BE49-F238E27FC236}">
                <a16:creationId xmlns:a16="http://schemas.microsoft.com/office/drawing/2014/main" id="{EA2BF398-7996-93A4-CA3E-BE5423542350}"/>
              </a:ext>
            </a:extLst>
          </p:cNvPr>
          <p:cNvSpPr/>
          <p:nvPr/>
        </p:nvSpPr>
        <p:spPr>
          <a:xfrm>
            <a:off x="4401807" y="4315569"/>
            <a:ext cx="1338594" cy="3523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dirty="0"/>
              <a:t>**教师</a:t>
            </a:r>
          </a:p>
        </p:txBody>
      </p:sp>
      <p:sp>
        <p:nvSpPr>
          <p:cNvPr id="8" name="圆角矩形 7">
            <a:extLst>
              <a:ext uri="{FF2B5EF4-FFF2-40B4-BE49-F238E27FC236}">
                <a16:creationId xmlns:a16="http://schemas.microsoft.com/office/drawing/2014/main" id="{781A735B-8C0E-5CEF-D5F6-10689F92F2A8}"/>
              </a:ext>
            </a:extLst>
          </p:cNvPr>
          <p:cNvSpPr/>
          <p:nvPr/>
        </p:nvSpPr>
        <p:spPr>
          <a:xfrm>
            <a:off x="6079068" y="4303623"/>
            <a:ext cx="1338594" cy="3523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dirty="0"/>
              <a:t>其他股东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11" name="圆角矩形 10">
            <a:extLst>
              <a:ext uri="{FF2B5EF4-FFF2-40B4-BE49-F238E27FC236}">
                <a16:creationId xmlns:a16="http://schemas.microsoft.com/office/drawing/2014/main" id="{4D17282F-A800-63E1-FF18-2FE2DC936074}"/>
              </a:ext>
            </a:extLst>
          </p:cNvPr>
          <p:cNvSpPr/>
          <p:nvPr/>
        </p:nvSpPr>
        <p:spPr>
          <a:xfrm>
            <a:off x="5341176" y="5282301"/>
            <a:ext cx="1338594" cy="3523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dirty="0"/>
              <a:t>A</a:t>
            </a:r>
            <a:r>
              <a:rPr kumimoji="1" lang="zh-CN" altLang="en-US" dirty="0"/>
              <a:t>公司</a:t>
            </a:r>
          </a:p>
        </p:txBody>
      </p:sp>
      <p:sp>
        <p:nvSpPr>
          <p:cNvPr id="12" name="圆角矩形 11">
            <a:extLst>
              <a:ext uri="{FF2B5EF4-FFF2-40B4-BE49-F238E27FC236}">
                <a16:creationId xmlns:a16="http://schemas.microsoft.com/office/drawing/2014/main" id="{5D158D7D-BBB7-E52C-7427-FBF4E8205214}"/>
              </a:ext>
            </a:extLst>
          </p:cNvPr>
          <p:cNvSpPr/>
          <p:nvPr/>
        </p:nvSpPr>
        <p:spPr>
          <a:xfrm>
            <a:off x="6180077" y="6268125"/>
            <a:ext cx="1338594" cy="3523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CN" dirty="0"/>
              <a:t>B</a:t>
            </a:r>
            <a:r>
              <a:rPr kumimoji="1" lang="zh-CN" altLang="en-US" dirty="0"/>
              <a:t>公司</a:t>
            </a:r>
          </a:p>
        </p:txBody>
      </p: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9EB64D07-46A8-90FF-DDC9-497F2D790CB9}"/>
              </a:ext>
            </a:extLst>
          </p:cNvPr>
          <p:cNvCxnSpPr/>
          <p:nvPr/>
        </p:nvCxnSpPr>
        <p:spPr>
          <a:xfrm>
            <a:off x="5071104" y="4667957"/>
            <a:ext cx="0" cy="304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BFF411D6-C6F7-0650-78BA-D07C30C8450D}"/>
              </a:ext>
            </a:extLst>
          </p:cNvPr>
          <p:cNvCxnSpPr/>
          <p:nvPr/>
        </p:nvCxnSpPr>
        <p:spPr>
          <a:xfrm>
            <a:off x="6756402" y="4656011"/>
            <a:ext cx="0" cy="304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>
            <a:extLst>
              <a:ext uri="{FF2B5EF4-FFF2-40B4-BE49-F238E27FC236}">
                <a16:creationId xmlns:a16="http://schemas.microsoft.com/office/drawing/2014/main" id="{4FB45F61-F1A0-3E37-B5B7-F2146268E7E5}"/>
              </a:ext>
            </a:extLst>
          </p:cNvPr>
          <p:cNvCxnSpPr>
            <a:cxnSpLocks/>
          </p:cNvCxnSpPr>
          <p:nvPr/>
        </p:nvCxnSpPr>
        <p:spPr>
          <a:xfrm>
            <a:off x="5071104" y="4960810"/>
            <a:ext cx="16852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BE46B202-F355-AEAE-0B0A-FC02ED85D795}"/>
              </a:ext>
            </a:extLst>
          </p:cNvPr>
          <p:cNvCxnSpPr>
            <a:cxnSpLocks/>
          </p:cNvCxnSpPr>
          <p:nvPr/>
        </p:nvCxnSpPr>
        <p:spPr>
          <a:xfrm>
            <a:off x="5951640" y="4972754"/>
            <a:ext cx="0" cy="304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>
            <a:extLst>
              <a:ext uri="{FF2B5EF4-FFF2-40B4-BE49-F238E27FC236}">
                <a16:creationId xmlns:a16="http://schemas.microsoft.com/office/drawing/2014/main" id="{466CE626-E4A7-75B2-4FED-8092A1D394A2}"/>
              </a:ext>
            </a:extLst>
          </p:cNvPr>
          <p:cNvSpPr/>
          <p:nvPr/>
        </p:nvSpPr>
        <p:spPr>
          <a:xfrm>
            <a:off x="6985434" y="5275705"/>
            <a:ext cx="1338594" cy="3523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dirty="0"/>
              <a:t>其他股东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9228348A-08BE-7BD5-31E0-3B671105EFCA}"/>
              </a:ext>
            </a:extLst>
          </p:cNvPr>
          <p:cNvCxnSpPr/>
          <p:nvPr/>
        </p:nvCxnSpPr>
        <p:spPr>
          <a:xfrm>
            <a:off x="5968837" y="5650879"/>
            <a:ext cx="0" cy="304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29B8A047-D7FF-524C-62DB-83E4CEF3EA8F}"/>
              </a:ext>
            </a:extLst>
          </p:cNvPr>
          <p:cNvCxnSpPr/>
          <p:nvPr/>
        </p:nvCxnSpPr>
        <p:spPr>
          <a:xfrm>
            <a:off x="7654135" y="5638933"/>
            <a:ext cx="0" cy="304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0F779C4A-F936-76DC-440E-05B03C8FE54F}"/>
              </a:ext>
            </a:extLst>
          </p:cNvPr>
          <p:cNvCxnSpPr>
            <a:cxnSpLocks/>
          </p:cNvCxnSpPr>
          <p:nvPr/>
        </p:nvCxnSpPr>
        <p:spPr>
          <a:xfrm>
            <a:off x="5968837" y="5943732"/>
            <a:ext cx="16852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D7DD19ED-FEF1-EDCE-8B3C-182E8C0F73F9}"/>
              </a:ext>
            </a:extLst>
          </p:cNvPr>
          <p:cNvCxnSpPr/>
          <p:nvPr/>
        </p:nvCxnSpPr>
        <p:spPr>
          <a:xfrm>
            <a:off x="6849373" y="5955676"/>
            <a:ext cx="0" cy="304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右箭头 20">
            <a:extLst>
              <a:ext uri="{FF2B5EF4-FFF2-40B4-BE49-F238E27FC236}">
                <a16:creationId xmlns:a16="http://schemas.microsoft.com/office/drawing/2014/main" id="{B84D6641-BF35-A712-2C29-A97CBDED7A90}"/>
              </a:ext>
            </a:extLst>
          </p:cNvPr>
          <p:cNvSpPr/>
          <p:nvPr/>
        </p:nvSpPr>
        <p:spPr>
          <a:xfrm>
            <a:off x="4367506" y="5373696"/>
            <a:ext cx="837771" cy="1695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330F6C03-751E-C70F-60EC-A530CFDC7A47}"/>
              </a:ext>
            </a:extLst>
          </p:cNvPr>
          <p:cNvSpPr txBox="1"/>
          <p:nvPr/>
        </p:nvSpPr>
        <p:spPr>
          <a:xfrm>
            <a:off x="1698658" y="5275705"/>
            <a:ext cx="2636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dirty="0"/>
              <a:t>成果转化实施方</a:t>
            </a:r>
            <a:endParaRPr kumimoji="1" lang="en-US" altLang="zh-CN" dirty="0"/>
          </a:p>
          <a:p>
            <a:r>
              <a:rPr kumimoji="1" lang="zh-CN" altLang="en-US" dirty="0"/>
              <a:t>（即专利转化到</a:t>
            </a:r>
            <a:r>
              <a:rPr kumimoji="1" lang="en-US" altLang="zh-CN" dirty="0"/>
              <a:t>A</a:t>
            </a:r>
            <a:r>
              <a:rPr kumimoji="1" lang="zh-CN" altLang="en-US" dirty="0"/>
              <a:t>公司）</a:t>
            </a:r>
          </a:p>
        </p:txBody>
      </p:sp>
      <p:sp>
        <p:nvSpPr>
          <p:cNvPr id="30" name="右箭头 29">
            <a:extLst>
              <a:ext uri="{FF2B5EF4-FFF2-40B4-BE49-F238E27FC236}">
                <a16:creationId xmlns:a16="http://schemas.microsoft.com/office/drawing/2014/main" id="{01E1795F-1A73-4C9D-AC2E-7766D75E9FAC}"/>
              </a:ext>
            </a:extLst>
          </p:cNvPr>
          <p:cNvSpPr/>
          <p:nvPr/>
        </p:nvSpPr>
        <p:spPr>
          <a:xfrm>
            <a:off x="5241297" y="6366648"/>
            <a:ext cx="837771" cy="1695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3B2DD08-F83C-6977-BEF5-EF7C38C1AF81}"/>
              </a:ext>
            </a:extLst>
          </p:cNvPr>
          <p:cNvSpPr txBox="1"/>
          <p:nvPr/>
        </p:nvSpPr>
        <p:spPr>
          <a:xfrm>
            <a:off x="2882953" y="6272953"/>
            <a:ext cx="235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/>
              <a:t>实际经营的科技企业</a:t>
            </a:r>
          </a:p>
        </p:txBody>
      </p:sp>
    </p:spTree>
    <p:extLst>
      <p:ext uri="{BB962C8B-B14F-4D97-AF65-F5344CB8AC3E}">
        <p14:creationId xmlns:p14="http://schemas.microsoft.com/office/powerpoint/2010/main" val="410005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5765</TotalTime>
  <Words>549</Words>
  <Application>Microsoft Office PowerPoint</Application>
  <PresentationFormat>宽屏</PresentationFormat>
  <Paragraphs>32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等线</vt:lpstr>
      <vt:lpstr>等线 Light</vt:lpstr>
      <vt:lpstr>微软雅黑</vt:lpstr>
      <vt:lpstr>Arial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liu xiaomo</dc:creator>
  <cp:lastModifiedBy>user</cp:lastModifiedBy>
  <cp:revision>64</cp:revision>
  <dcterms:created xsi:type="dcterms:W3CDTF">2019-05-28T07:24:12Z</dcterms:created>
  <dcterms:modified xsi:type="dcterms:W3CDTF">2024-07-08T00:54:09Z</dcterms:modified>
</cp:coreProperties>
</file>